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5" r:id="rId1"/>
  </p:sldMasterIdLst>
  <p:sldIdLst>
    <p:sldId id="256" r:id="rId2"/>
    <p:sldId id="261" r:id="rId3"/>
    <p:sldId id="262" r:id="rId4"/>
    <p:sldId id="263" r:id="rId5"/>
    <p:sldId id="264" r:id="rId6"/>
    <p:sldId id="265" r:id="rId7"/>
    <p:sldId id="267" r:id="rId8"/>
    <p:sldId id="268" r:id="rId9"/>
    <p:sldId id="269" r:id="rId10"/>
    <p:sldId id="270" r:id="rId11"/>
    <p:sldId id="271" r:id="rId12"/>
    <p:sldId id="272" r:id="rId13"/>
    <p:sldId id="273" r:id="rId14"/>
    <p:sldId id="274" r:id="rId15"/>
    <p:sldId id="27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48A87A34-81AB-432B-8DAE-1953F412C126}" type="datetimeFigureOut">
              <a:rPr lang="en-US" smtClean="0"/>
              <a:t>2/8/2025</a:t>
            </a:fld>
            <a:endParaRPr lang="en-US" dirty="0"/>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endParaRPr lang="en-US" dirty="0"/>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81490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19606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58073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n-US" smtClean="0"/>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3075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2808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8A87A34-81AB-432B-8DAE-1953F412C126}" type="datetimeFigureOut">
              <a:rPr lang="en-US" smtClean="0"/>
              <a:pPr/>
              <a:t>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51323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8A87A34-81AB-432B-8DAE-1953F412C126}" type="datetimeFigureOut">
              <a:rPr lang="en-US" smtClean="0"/>
              <a:pPr/>
              <a:t>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48747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0236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37657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2/8/2025</a:t>
            </a:fld>
            <a:endParaRPr lang="en-US" dirty="0"/>
          </a:p>
        </p:txBody>
      </p:sp>
      <p:sp>
        <p:nvSpPr>
          <p:cNvPr id="5" name="Footer Placeholder 4"/>
          <p:cNvSpPr>
            <a:spLocks noGrp="1"/>
          </p:cNvSpPr>
          <p:nvPr>
            <p:ph type="ftr" sz="quarter" idx="11"/>
          </p:nvPr>
        </p:nvSpPr>
        <p:spPr/>
        <p:txBody>
          <a:bodyPr/>
          <a:lstStyle>
            <a:lvl1pPr>
              <a:defRPr sz="1000" b="1"/>
            </a:lvl1p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8349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2/8/2025</a:t>
            </a:fld>
            <a:endParaRPr lang="en-US" dirty="0"/>
          </a:p>
        </p:txBody>
      </p:sp>
      <p:sp>
        <p:nvSpPr>
          <p:cNvPr id="5" name="Footer Placeholder 4"/>
          <p:cNvSpPr>
            <a:spLocks noGrp="1"/>
          </p:cNvSpPr>
          <p:nvPr>
            <p:ph type="ftr" sz="quarter" idx="11"/>
          </p:nvPr>
        </p:nvSpPr>
        <p:spPr/>
        <p:txBody>
          <a:bodyPr/>
          <a:lstStyle>
            <a:lvl1pPr>
              <a:defRPr sz="1000" b="1"/>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41701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65760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92827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8574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7916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02053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9271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48A87A34-81AB-432B-8DAE-1953F412C126}" type="datetimeFigureOut">
              <a:rPr lang="en-US" smtClean="0"/>
              <a:pPr/>
              <a:t>2/8/2025</a:t>
            </a:fld>
            <a:endParaRPr lang="en-US" dirty="0"/>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endParaRPr lang="en-US" dirty="0"/>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46643592"/>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1491" y="802299"/>
            <a:ext cx="9863361" cy="1876246"/>
          </a:xfrm>
        </p:spPr>
        <p:txBody>
          <a:bodyPr>
            <a:normAutofit fontScale="90000"/>
          </a:bodyPr>
          <a:lstStyle/>
          <a:p>
            <a:pPr algn="r"/>
            <a:r>
              <a:rPr lang="ar-IQ" sz="4000" dirty="0" smtClean="0">
                <a:latin typeface="Arabic Typesetting" panose="03020402040406030203" pitchFamily="66" charset="-78"/>
                <a:cs typeface="Arabic Typesetting" panose="03020402040406030203" pitchFamily="66" charset="-78"/>
              </a:rPr>
              <a:t>وزارة التعليم العالي والبحث العلمي</a:t>
            </a:r>
            <a:r>
              <a:rPr lang="ar-IQ" sz="3100" dirty="0" smtClean="0">
                <a:latin typeface="Arabic Typesetting" panose="03020402040406030203" pitchFamily="66" charset="-78"/>
                <a:cs typeface="Arabic Typesetting" panose="03020402040406030203" pitchFamily="66" charset="-78"/>
              </a:rPr>
              <a:t/>
            </a:r>
            <a:br>
              <a:rPr lang="ar-IQ" sz="3100" dirty="0" smtClean="0">
                <a:latin typeface="Arabic Typesetting" panose="03020402040406030203" pitchFamily="66" charset="-78"/>
                <a:cs typeface="Arabic Typesetting" panose="03020402040406030203" pitchFamily="66" charset="-78"/>
              </a:rPr>
            </a:br>
            <a:r>
              <a:rPr lang="ar-IQ" sz="3100" dirty="0" smtClean="0">
                <a:latin typeface="Arabic Typesetting" panose="03020402040406030203" pitchFamily="66" charset="-78"/>
                <a:cs typeface="Arabic Typesetting" panose="03020402040406030203" pitchFamily="66" charset="-78"/>
              </a:rPr>
              <a:t>جهاز الاشراف والتقويم العلمي</a:t>
            </a:r>
            <a:br>
              <a:rPr lang="ar-IQ" sz="3100" dirty="0" smtClean="0">
                <a:latin typeface="Arabic Typesetting" panose="03020402040406030203" pitchFamily="66" charset="-78"/>
                <a:cs typeface="Arabic Typesetting" panose="03020402040406030203" pitchFamily="66" charset="-78"/>
              </a:rPr>
            </a:br>
            <a:r>
              <a:rPr lang="ar-IQ" sz="3100" dirty="0" smtClean="0">
                <a:latin typeface="Arabic Typesetting" panose="03020402040406030203" pitchFamily="66" charset="-78"/>
                <a:cs typeface="Arabic Typesetting" panose="03020402040406030203" pitchFamily="66" charset="-78"/>
              </a:rPr>
              <a:t>دائرة ضمان الجودة والاعتماد الاكاديمي</a:t>
            </a:r>
            <a:br>
              <a:rPr lang="ar-IQ" sz="3100" dirty="0" smtClean="0">
                <a:latin typeface="Arabic Typesetting" panose="03020402040406030203" pitchFamily="66" charset="-78"/>
                <a:cs typeface="Arabic Typesetting" panose="03020402040406030203" pitchFamily="66" charset="-78"/>
              </a:rPr>
            </a:br>
            <a:r>
              <a:rPr lang="ar-IQ" sz="3100" dirty="0" smtClean="0">
                <a:latin typeface="Arabic Typesetting" panose="03020402040406030203" pitchFamily="66" charset="-78"/>
                <a:cs typeface="Arabic Typesetting" panose="03020402040406030203" pitchFamily="66" charset="-78"/>
              </a:rPr>
              <a:t>قسم تقويم الاداء المؤسسي</a:t>
            </a:r>
            <a:endParaRPr lang="en-US" sz="3100" dirty="0">
              <a:latin typeface="Arabic Typesetting" panose="03020402040406030203" pitchFamily="66" charset="-78"/>
              <a:cs typeface="Arabic Typesetting" panose="03020402040406030203" pitchFamily="66" charset="-78"/>
            </a:endParaRPr>
          </a:p>
        </p:txBody>
      </p:sp>
      <p:sp>
        <p:nvSpPr>
          <p:cNvPr id="3" name="Subtitle 2"/>
          <p:cNvSpPr>
            <a:spLocks noGrp="1"/>
          </p:cNvSpPr>
          <p:nvPr>
            <p:ph type="subTitle" idx="1"/>
          </p:nvPr>
        </p:nvSpPr>
        <p:spPr>
          <a:xfrm>
            <a:off x="1616364" y="3198695"/>
            <a:ext cx="9438488" cy="1567269"/>
          </a:xfrm>
        </p:spPr>
        <p:txBody>
          <a:bodyPr>
            <a:noAutofit/>
          </a:bodyPr>
          <a:lstStyle/>
          <a:p>
            <a:pPr algn="ctr"/>
            <a:r>
              <a:rPr lang="ar-SA" sz="4800" b="1" dirty="0">
                <a:latin typeface="Arabic Typesetting" panose="03020402040406030203" pitchFamily="66" charset="-78"/>
                <a:cs typeface="Arabic Typesetting" panose="03020402040406030203" pitchFamily="66" charset="-78"/>
              </a:rPr>
              <a:t>استمارة رقم (21): تقييم أداء أعضاء الهيئة التدريسية للعام االدراسي   </a:t>
            </a:r>
            <a:r>
              <a:rPr lang="ar-IQ" sz="4800" b="1" dirty="0">
                <a:latin typeface="Arabic Typesetting" panose="03020402040406030203" pitchFamily="66" charset="-78"/>
                <a:cs typeface="Arabic Typesetting" panose="03020402040406030203" pitchFamily="66" charset="-78"/>
              </a:rPr>
              <a:t>2023-2024</a:t>
            </a:r>
            <a:endParaRPr lang="en-US" sz="4800" dirty="0">
              <a:latin typeface="Arabic Typesetting" panose="03020402040406030203" pitchFamily="66" charset="-78"/>
              <a:cs typeface="Arabic Typesetting" panose="03020402040406030203" pitchFamily="66" charset="-78"/>
            </a:endParaRPr>
          </a:p>
        </p:txBody>
      </p:sp>
      <p:pic>
        <p:nvPicPr>
          <p:cNvPr id="6" name="صورة 1" descr="the new logo mohser"/>
          <p:cNvPicPr/>
          <p:nvPr/>
        </p:nvPicPr>
        <p:blipFill>
          <a:blip r:embed="rId4">
            <a:extLst>
              <a:ext uri="{28A0092B-C50C-407E-A947-70E740481C1C}">
                <a14:useLocalDpi xmlns:a14="http://schemas.microsoft.com/office/drawing/2010/main" val="0"/>
              </a:ext>
            </a:extLst>
          </a:blip>
          <a:srcRect/>
          <a:stretch>
            <a:fillRect/>
          </a:stretch>
        </p:blipFill>
        <p:spPr bwMode="auto">
          <a:xfrm>
            <a:off x="1191491" y="705950"/>
            <a:ext cx="2364509" cy="1972595"/>
          </a:xfrm>
          <a:prstGeom prst="rect">
            <a:avLst/>
          </a:prstGeom>
          <a:noFill/>
          <a:ln>
            <a:noFill/>
          </a:ln>
        </p:spPr>
      </p:pic>
      <p:pic>
        <p:nvPicPr>
          <p:cNvPr id="7"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66345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587" y="763116"/>
            <a:ext cx="9809018" cy="1043711"/>
          </a:xfrm>
        </p:spPr>
        <p:txBody>
          <a:bodyPr/>
          <a:lstStyle/>
          <a:p>
            <a:pPr algn="r"/>
            <a:r>
              <a:rPr lang="ar-IQ" sz="3200" b="1" u="sng" dirty="0">
                <a:latin typeface="Arabic Typesetting" panose="03020402040406030203" pitchFamily="66" charset="-78"/>
                <a:ea typeface="Times New Roman" panose="02020603050405020304" pitchFamily="18" charset="0"/>
                <a:cs typeface="Arabic Typesetting" panose="03020402040406030203" pitchFamily="66" charset="-78"/>
              </a:rPr>
              <a:t>المحور </a:t>
            </a:r>
            <a:r>
              <a:rPr lang="ar-IQ" sz="3200" b="1" u="sng" dirty="0" smtClean="0">
                <a:latin typeface="Arabic Typesetting" panose="03020402040406030203" pitchFamily="66" charset="-78"/>
                <a:ea typeface="Times New Roman" panose="02020603050405020304" pitchFamily="18" charset="0"/>
                <a:cs typeface="Arabic Typesetting" panose="03020402040406030203" pitchFamily="66" charset="-78"/>
              </a:rPr>
              <a:t>الثالث:</a:t>
            </a:r>
            <a:r>
              <a:rPr lang="ar-IQ" sz="3200" b="1" dirty="0" smtClean="0">
                <a:latin typeface="Arabic Typesetting" panose="03020402040406030203" pitchFamily="66" charset="-78"/>
                <a:ea typeface="Times New Roman" panose="02020603050405020304" pitchFamily="18" charset="0"/>
                <a:cs typeface="Arabic Typesetting" panose="03020402040406030203" pitchFamily="66" charset="-78"/>
              </a:rPr>
              <a:t> </a:t>
            </a:r>
            <a:r>
              <a:rPr lang="ar-SA" sz="3200" b="1" dirty="0">
                <a:latin typeface="Arabic Typesetting" panose="03020402040406030203" pitchFamily="66" charset="-78"/>
                <a:cs typeface="Arabic Typesetting" panose="03020402040406030203" pitchFamily="66" charset="-78"/>
              </a:rPr>
              <a:t>الجانب التربوي والارشادي والتعليم المستمر</a:t>
            </a:r>
            <a:r>
              <a:rPr lang="ar-SA" b="1" dirty="0"/>
              <a:t> </a:t>
            </a:r>
            <a:r>
              <a:rPr lang="ar-IQ" sz="3200" b="1" dirty="0" smtClean="0">
                <a:latin typeface="Arabic Typesetting" panose="03020402040406030203" pitchFamily="66" charset="-78"/>
                <a:cs typeface="Arabic Typesetting" panose="03020402040406030203" pitchFamily="66" charset="-78"/>
              </a:rPr>
              <a:t>(20%)</a:t>
            </a:r>
            <a:endParaRPr lang="en-US" sz="32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434108" y="2336798"/>
            <a:ext cx="11453091" cy="4368800"/>
          </a:xfrm>
          <a:solidFill>
            <a:schemeClr val="tx2">
              <a:lumMod val="40000"/>
              <a:lumOff val="60000"/>
            </a:schemeClr>
          </a:solidFill>
        </p:spPr>
        <p:txBody>
          <a:bodyPr>
            <a:normAutofit/>
          </a:bodyPr>
          <a:lstStyle/>
          <a:p>
            <a:pPr marL="0" indent="0" algn="r" rtl="1">
              <a:buNone/>
            </a:pPr>
            <a:r>
              <a:rPr lang="ar-IQ" sz="2800" b="1" u="sng" dirty="0" smtClean="0">
                <a:solidFill>
                  <a:schemeClr val="tx1"/>
                </a:solidFill>
                <a:latin typeface="Arabic Typesetting" panose="03020402040406030203" pitchFamily="66" charset="-78"/>
                <a:cs typeface="Arabic Typesetting" panose="03020402040406030203" pitchFamily="66" charset="-78"/>
              </a:rPr>
              <a:t>الفقرة الاولى:</a:t>
            </a:r>
            <a:r>
              <a:rPr lang="ar-IQ" sz="2800" b="1" dirty="0" smtClean="0">
                <a:solidFill>
                  <a:schemeClr val="tx1"/>
                </a:solidFill>
                <a:latin typeface="Arabic Typesetting" panose="03020402040406030203" pitchFamily="66" charset="-78"/>
                <a:cs typeface="Arabic Typesetting" panose="03020402040406030203" pitchFamily="66" charset="-78"/>
              </a:rPr>
              <a:t> </a:t>
            </a:r>
            <a:r>
              <a:rPr lang="ar-IQ" sz="2800" b="1" dirty="0">
                <a:latin typeface="Arabic Typesetting" panose="03020402040406030203" pitchFamily="66" charset="-78"/>
                <a:cs typeface="Arabic Typesetting" panose="03020402040406030203" pitchFamily="66" charset="-78"/>
              </a:rPr>
              <a:t>المشاركة في اللجان الدائمية والمؤقته داخل وزارة التعليم العالي والبحث العلمي </a:t>
            </a:r>
            <a:r>
              <a:rPr lang="ar-IQ" sz="2800" b="1" dirty="0" smtClean="0">
                <a:solidFill>
                  <a:schemeClr val="tx1"/>
                </a:solidFill>
                <a:latin typeface="Arabic Typesetting" panose="03020402040406030203" pitchFamily="66" charset="-78"/>
                <a:cs typeface="Arabic Typesetting" panose="03020402040406030203" pitchFamily="66" charset="-78"/>
              </a:rPr>
              <a:t>(30 درجة).</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تمنح (30) درجة لعضو اللجنة الامتحانية </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 </a:t>
            </a:r>
            <a:r>
              <a:rPr lang="ar-IQ" sz="2400" b="1" dirty="0">
                <a:solidFill>
                  <a:schemeClr val="tx1"/>
                </a:solidFill>
                <a:latin typeface="Arabic Typesetting" panose="03020402040406030203" pitchFamily="66" charset="-78"/>
                <a:cs typeface="Arabic Typesetting" panose="03020402040406030203" pitchFamily="66" charset="-78"/>
              </a:rPr>
              <a:t>تمنح (10) درجات لكل لجنة دائمية </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 </a:t>
            </a:r>
            <a:r>
              <a:rPr lang="ar-IQ" sz="2400" b="1" dirty="0">
                <a:solidFill>
                  <a:schemeClr val="tx1"/>
                </a:solidFill>
                <a:latin typeface="Arabic Typesetting" panose="03020402040406030203" pitchFamily="66" charset="-78"/>
                <a:cs typeface="Arabic Typesetting" panose="03020402040406030203" pitchFamily="66" charset="-78"/>
              </a:rPr>
              <a:t>تمنح (5) درجات لكل لجنة مؤقتة .</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تمنح </a:t>
            </a:r>
            <a:r>
              <a:rPr lang="ar-IQ" sz="2400" b="1" dirty="0">
                <a:solidFill>
                  <a:schemeClr val="tx1"/>
                </a:solidFill>
                <a:latin typeface="Arabic Typesetting" panose="03020402040406030203" pitchFamily="66" charset="-78"/>
                <a:cs typeface="Arabic Typesetting" panose="03020402040406030203" pitchFamily="66" charset="-78"/>
              </a:rPr>
              <a:t>(5) درجات للمشارك في الامتحان التقويمي وحصل على نسبة النجاح المطلوبة</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 </a:t>
            </a:r>
            <a:r>
              <a:rPr lang="ar-IQ" sz="2400" b="1" dirty="0">
                <a:solidFill>
                  <a:schemeClr val="tx1"/>
                </a:solidFill>
                <a:latin typeface="Arabic Typesetting" panose="03020402040406030203" pitchFamily="66" charset="-78"/>
                <a:cs typeface="Arabic Typesetting" panose="03020402040406030203" pitchFamily="66" charset="-78"/>
              </a:rPr>
              <a:t>تمنح (3) درجات لرئاسة وعضوية لجان السمنار للدراسات العليا ولا يحتسب الحضور فقط ضمن هذه الفقرة </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الدرجة </a:t>
            </a:r>
            <a:r>
              <a:rPr lang="ar-IQ" sz="2400" b="1" dirty="0">
                <a:solidFill>
                  <a:schemeClr val="tx1"/>
                </a:solidFill>
                <a:latin typeface="Arabic Typesetting" panose="03020402040406030203" pitchFamily="66" charset="-78"/>
                <a:cs typeface="Arabic Typesetting" panose="03020402040406030203" pitchFamily="66" charset="-78"/>
              </a:rPr>
              <a:t>القصوى للفقرة (30) درجة</a:t>
            </a:r>
          </a:p>
          <a:p>
            <a:pPr marL="0" indent="0" algn="r" rtl="1">
              <a:buNone/>
            </a:pPr>
            <a:endParaRPr lang="ar-IQ" sz="2400" b="1" dirty="0" smtClean="0">
              <a:solidFill>
                <a:schemeClr val="tx1"/>
              </a:solidFill>
              <a:latin typeface="Arabic Typesetting" panose="03020402040406030203" pitchFamily="66" charset="-78"/>
              <a:cs typeface="Arabic Typesetting" panose="03020402040406030203" pitchFamily="66" charset="-78"/>
            </a:endParaRPr>
          </a:p>
        </p:txBody>
      </p:sp>
      <p:pic>
        <p:nvPicPr>
          <p:cNvPr id="5" name="صورة 1" descr="the new logo mohser"/>
          <p:cNvPicPr/>
          <p:nvPr/>
        </p:nvPicPr>
        <p:blipFill>
          <a:blip r:embed="rId4">
            <a:extLst>
              <a:ext uri="{28A0092B-C50C-407E-A947-70E740481C1C}">
                <a14:useLocalDpi xmlns:a14="http://schemas.microsoft.com/office/drawing/2010/main" val="0"/>
              </a:ext>
            </a:extLst>
          </a:blip>
          <a:srcRect/>
          <a:stretch>
            <a:fillRect/>
          </a:stretch>
        </p:blipFill>
        <p:spPr bwMode="auto">
          <a:xfrm>
            <a:off x="434108" y="2107434"/>
            <a:ext cx="1597892" cy="1459346"/>
          </a:xfrm>
          <a:prstGeom prst="rect">
            <a:avLst/>
          </a:prstGeom>
          <a:noFill/>
          <a:ln>
            <a:noFill/>
          </a:ln>
        </p:spPr>
      </p:pic>
      <p:pic>
        <p:nvPicPr>
          <p:cNvPr id="4" nam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20447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587" y="763116"/>
            <a:ext cx="9809018" cy="1043711"/>
          </a:xfrm>
        </p:spPr>
        <p:txBody>
          <a:bodyPr/>
          <a:lstStyle/>
          <a:p>
            <a:pPr algn="r"/>
            <a:r>
              <a:rPr lang="ar-IQ" sz="3200" b="1" u="sng" dirty="0">
                <a:latin typeface="Arabic Typesetting" panose="03020402040406030203" pitchFamily="66" charset="-78"/>
                <a:ea typeface="Times New Roman" panose="02020603050405020304" pitchFamily="18" charset="0"/>
                <a:cs typeface="Arabic Typesetting" panose="03020402040406030203" pitchFamily="66" charset="-78"/>
              </a:rPr>
              <a:t>المحور </a:t>
            </a:r>
            <a:r>
              <a:rPr lang="ar-IQ" sz="3200" b="1" u="sng" dirty="0" smtClean="0">
                <a:latin typeface="Arabic Typesetting" panose="03020402040406030203" pitchFamily="66" charset="-78"/>
                <a:ea typeface="Times New Roman" panose="02020603050405020304" pitchFamily="18" charset="0"/>
                <a:cs typeface="Arabic Typesetting" panose="03020402040406030203" pitchFamily="66" charset="-78"/>
              </a:rPr>
              <a:t>الثالث:</a:t>
            </a:r>
            <a:r>
              <a:rPr lang="ar-IQ" sz="3200" b="1" dirty="0" smtClean="0">
                <a:latin typeface="Arabic Typesetting" panose="03020402040406030203" pitchFamily="66" charset="-78"/>
                <a:ea typeface="Times New Roman" panose="02020603050405020304" pitchFamily="18" charset="0"/>
                <a:cs typeface="Arabic Typesetting" panose="03020402040406030203" pitchFamily="66" charset="-78"/>
              </a:rPr>
              <a:t> </a:t>
            </a:r>
            <a:r>
              <a:rPr lang="ar-SA" sz="3200" b="1" dirty="0">
                <a:latin typeface="Arabic Typesetting" panose="03020402040406030203" pitchFamily="66" charset="-78"/>
                <a:cs typeface="Arabic Typesetting" panose="03020402040406030203" pitchFamily="66" charset="-78"/>
              </a:rPr>
              <a:t>الجانب التربوي والارشادي والتعليم المستمر</a:t>
            </a:r>
            <a:r>
              <a:rPr lang="ar-SA" b="1" dirty="0"/>
              <a:t> </a:t>
            </a:r>
            <a:r>
              <a:rPr lang="ar-IQ" sz="3200" b="1" dirty="0" smtClean="0">
                <a:latin typeface="Arabic Typesetting" panose="03020402040406030203" pitchFamily="66" charset="-78"/>
                <a:cs typeface="Arabic Typesetting" panose="03020402040406030203" pitchFamily="66" charset="-78"/>
              </a:rPr>
              <a:t>(20%)</a:t>
            </a:r>
            <a:endParaRPr lang="en-US" sz="32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434108" y="2336798"/>
            <a:ext cx="11453091" cy="4368800"/>
          </a:xfrm>
          <a:solidFill>
            <a:schemeClr val="tx2">
              <a:lumMod val="40000"/>
              <a:lumOff val="60000"/>
            </a:schemeClr>
          </a:solidFill>
        </p:spPr>
        <p:txBody>
          <a:bodyPr>
            <a:normAutofit/>
          </a:bodyPr>
          <a:lstStyle/>
          <a:p>
            <a:pPr marL="0" indent="0" algn="r" rtl="1">
              <a:buNone/>
            </a:pPr>
            <a:r>
              <a:rPr lang="ar-IQ" sz="2800" b="1" u="sng" dirty="0" smtClean="0">
                <a:solidFill>
                  <a:schemeClr val="tx1"/>
                </a:solidFill>
                <a:latin typeface="Arabic Typesetting" panose="03020402040406030203" pitchFamily="66" charset="-78"/>
                <a:cs typeface="Arabic Typesetting" panose="03020402040406030203" pitchFamily="66" charset="-78"/>
              </a:rPr>
              <a:t>الفقرة الثانية:</a:t>
            </a:r>
            <a:r>
              <a:rPr lang="ar-IQ" sz="2800" b="1" dirty="0" smtClean="0">
                <a:solidFill>
                  <a:schemeClr val="tx1"/>
                </a:solidFill>
                <a:latin typeface="Arabic Typesetting" panose="03020402040406030203" pitchFamily="66" charset="-78"/>
                <a:cs typeface="Arabic Typesetting" panose="03020402040406030203" pitchFamily="66" charset="-78"/>
              </a:rPr>
              <a:t> </a:t>
            </a:r>
            <a:r>
              <a:rPr lang="ar-IQ" sz="2800" b="1" dirty="0">
                <a:latin typeface="Arabic Typesetting" panose="03020402040406030203" pitchFamily="66" charset="-78"/>
                <a:cs typeface="Arabic Typesetting" panose="03020402040406030203" pitchFamily="66" charset="-78"/>
              </a:rPr>
              <a:t>المشاركة في الزيارات الميدانية والحقلية او اجراء اختبارات او تحليلات معملية او مختبرية وغيرها </a:t>
            </a:r>
            <a:r>
              <a:rPr lang="ar-IQ" sz="2800" b="1" dirty="0" smtClean="0">
                <a:solidFill>
                  <a:schemeClr val="tx1"/>
                </a:solidFill>
                <a:latin typeface="Arabic Typesetting" panose="03020402040406030203" pitchFamily="66" charset="-78"/>
                <a:cs typeface="Arabic Typesetting" panose="03020402040406030203" pitchFamily="66" charset="-78"/>
              </a:rPr>
              <a:t>(20 درجة).</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تمنح (10) درجات لكل زيارة ميدانية للإشراف على الطلبة(  بغض النظر عن عدد الطلبة )في مجال التطبيقات العملية في التخصصات </a:t>
            </a:r>
            <a:r>
              <a:rPr lang="ar-IQ" sz="2400" b="1" dirty="0" smtClean="0">
                <a:solidFill>
                  <a:schemeClr val="tx1"/>
                </a:solidFill>
                <a:latin typeface="Arabic Typesetting" panose="03020402040406030203" pitchFamily="66" charset="-78"/>
                <a:cs typeface="Arabic Typesetting" panose="03020402040406030203" pitchFamily="66" charset="-78"/>
              </a:rPr>
              <a:t>الانسانية</a:t>
            </a:r>
          </a:p>
          <a:p>
            <a:pPr marL="0" indent="0" algn="r" rtl="1">
              <a:buNone/>
            </a:pPr>
            <a:r>
              <a:rPr lang="ar-IQ" sz="2400" b="1" dirty="0">
                <a:solidFill>
                  <a:schemeClr val="tx1"/>
                </a:solidFill>
                <a:latin typeface="Arabic Typesetting" panose="03020402040406030203" pitchFamily="66" charset="-78"/>
                <a:cs typeface="Arabic Typesetting" panose="03020402040406030203" pitchFamily="66" charset="-78"/>
              </a:rPr>
              <a:t> </a:t>
            </a:r>
            <a:r>
              <a:rPr lang="ar-IQ" sz="2400" b="1" dirty="0" smtClean="0">
                <a:solidFill>
                  <a:schemeClr val="tx1"/>
                </a:solidFill>
                <a:latin typeface="Arabic Typesetting" panose="03020402040406030203" pitchFamily="66" charset="-78"/>
                <a:cs typeface="Arabic Typesetting" panose="03020402040406030203" pitchFamily="66" charset="-78"/>
              </a:rPr>
              <a:t>    </a:t>
            </a:r>
            <a:r>
              <a:rPr lang="ar-IQ" sz="2400" b="1" dirty="0">
                <a:solidFill>
                  <a:schemeClr val="tx1"/>
                </a:solidFill>
                <a:latin typeface="Arabic Typesetting" panose="03020402040406030203" pitchFamily="66" charset="-78"/>
                <a:cs typeface="Arabic Typesetting" panose="03020402040406030203" pitchFamily="66" charset="-78"/>
              </a:rPr>
              <a:t>والاجتماعية فضلا عن التخصصات العلمية في مجالات الاختبارات او تحليل معملي او مختبري او المتابعة السريرية. لطلبة الدراسات الاولية </a:t>
            </a:r>
            <a:r>
              <a:rPr lang="ar-IQ" sz="2400" b="1" dirty="0" smtClean="0">
                <a:solidFill>
                  <a:schemeClr val="tx1"/>
                </a:solidFill>
                <a:latin typeface="Arabic Typesetting" panose="03020402040406030203" pitchFamily="66" charset="-78"/>
                <a:cs typeface="Arabic Typesetting" panose="03020402040406030203" pitchFamily="66" charset="-78"/>
              </a:rPr>
              <a:t>والعليا</a:t>
            </a:r>
          </a:p>
          <a:p>
            <a:pPr marL="0" indent="0" algn="r" rtl="1">
              <a:buNone/>
            </a:pPr>
            <a:r>
              <a:rPr lang="ar-IQ" sz="2400" b="1" dirty="0">
                <a:solidFill>
                  <a:schemeClr val="tx1"/>
                </a:solidFill>
                <a:latin typeface="Arabic Typesetting" panose="03020402040406030203" pitchFamily="66" charset="-78"/>
                <a:cs typeface="Arabic Typesetting" panose="03020402040406030203" pitchFamily="66" charset="-78"/>
              </a:rPr>
              <a:t> </a:t>
            </a:r>
            <a:r>
              <a:rPr lang="ar-IQ" sz="2400" b="1" dirty="0" smtClean="0">
                <a:solidFill>
                  <a:schemeClr val="tx1"/>
                </a:solidFill>
                <a:latin typeface="Arabic Typesetting" panose="03020402040406030203" pitchFamily="66" charset="-78"/>
                <a:cs typeface="Arabic Typesetting" panose="03020402040406030203" pitchFamily="66" charset="-78"/>
              </a:rPr>
              <a:t>     </a:t>
            </a:r>
            <a:r>
              <a:rPr lang="ar-IQ" sz="2400" b="1" dirty="0">
                <a:solidFill>
                  <a:schemeClr val="tx1"/>
                </a:solidFill>
                <a:latin typeface="Arabic Typesetting" panose="03020402040406030203" pitchFamily="66" charset="-78"/>
                <a:cs typeface="Arabic Typesetting" panose="03020402040406030203" pitchFamily="66" charset="-78"/>
              </a:rPr>
              <a:t>اوالزيارات والسفرات العلمية او غيرها لم تذكر (توثق وفق الاستمارة المرفقة في الدليل الارشادي)</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الدرجة القصوى لهذه الفقرة (20) درجة</a:t>
            </a:r>
          </a:p>
          <a:p>
            <a:pPr marL="0" indent="0" algn="r" rtl="1">
              <a:buNone/>
            </a:pPr>
            <a:endParaRPr lang="ar-IQ" sz="2400" b="1" dirty="0" smtClean="0">
              <a:solidFill>
                <a:schemeClr val="tx1"/>
              </a:solidFill>
              <a:latin typeface="Arabic Typesetting" panose="03020402040406030203" pitchFamily="66" charset="-78"/>
              <a:cs typeface="Arabic Typesetting" panose="03020402040406030203" pitchFamily="66" charset="-78"/>
            </a:endParaRPr>
          </a:p>
        </p:txBody>
      </p:sp>
      <p:pic>
        <p:nvPicPr>
          <p:cNvPr id="5" name="صورة 1" descr="the new logo mohser"/>
          <p:cNvPicPr/>
          <p:nvPr/>
        </p:nvPicPr>
        <p:blipFill>
          <a:blip r:embed="rId4">
            <a:extLst>
              <a:ext uri="{28A0092B-C50C-407E-A947-70E740481C1C}">
                <a14:useLocalDpi xmlns:a14="http://schemas.microsoft.com/office/drawing/2010/main" val="0"/>
              </a:ext>
            </a:extLst>
          </a:blip>
          <a:srcRect/>
          <a:stretch>
            <a:fillRect/>
          </a:stretch>
        </p:blipFill>
        <p:spPr bwMode="auto">
          <a:xfrm>
            <a:off x="434108" y="2107434"/>
            <a:ext cx="1597892" cy="1459346"/>
          </a:xfrm>
          <a:prstGeom prst="rect">
            <a:avLst/>
          </a:prstGeom>
          <a:noFill/>
          <a:ln>
            <a:noFill/>
          </a:ln>
        </p:spPr>
      </p:pic>
      <p:pic>
        <p:nvPicPr>
          <p:cNvPr id="6"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09307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587" y="763116"/>
            <a:ext cx="9809018" cy="1043711"/>
          </a:xfrm>
        </p:spPr>
        <p:txBody>
          <a:bodyPr/>
          <a:lstStyle/>
          <a:p>
            <a:pPr algn="r"/>
            <a:r>
              <a:rPr lang="ar-IQ" sz="3200" b="1" u="sng" dirty="0">
                <a:latin typeface="Arabic Typesetting" panose="03020402040406030203" pitchFamily="66" charset="-78"/>
                <a:ea typeface="Times New Roman" panose="02020603050405020304" pitchFamily="18" charset="0"/>
                <a:cs typeface="Arabic Typesetting" panose="03020402040406030203" pitchFamily="66" charset="-78"/>
              </a:rPr>
              <a:t>المحور </a:t>
            </a:r>
            <a:r>
              <a:rPr lang="ar-IQ" sz="3200" b="1" u="sng" dirty="0" smtClean="0">
                <a:latin typeface="Arabic Typesetting" panose="03020402040406030203" pitchFamily="66" charset="-78"/>
                <a:ea typeface="Times New Roman" panose="02020603050405020304" pitchFamily="18" charset="0"/>
                <a:cs typeface="Arabic Typesetting" panose="03020402040406030203" pitchFamily="66" charset="-78"/>
              </a:rPr>
              <a:t>الثالث:</a:t>
            </a:r>
            <a:r>
              <a:rPr lang="ar-IQ" sz="3200" b="1" dirty="0" smtClean="0">
                <a:latin typeface="Arabic Typesetting" panose="03020402040406030203" pitchFamily="66" charset="-78"/>
                <a:ea typeface="Times New Roman" panose="02020603050405020304" pitchFamily="18" charset="0"/>
                <a:cs typeface="Arabic Typesetting" panose="03020402040406030203" pitchFamily="66" charset="-78"/>
              </a:rPr>
              <a:t> </a:t>
            </a:r>
            <a:r>
              <a:rPr lang="ar-SA" sz="3200" b="1" dirty="0">
                <a:latin typeface="Arabic Typesetting" panose="03020402040406030203" pitchFamily="66" charset="-78"/>
                <a:cs typeface="Arabic Typesetting" panose="03020402040406030203" pitchFamily="66" charset="-78"/>
              </a:rPr>
              <a:t>الجانب التربوي والارشادي والتعليم المستمر</a:t>
            </a:r>
            <a:r>
              <a:rPr lang="ar-SA" b="1" dirty="0"/>
              <a:t> </a:t>
            </a:r>
            <a:r>
              <a:rPr lang="ar-IQ" sz="3200" b="1" dirty="0" smtClean="0">
                <a:latin typeface="Arabic Typesetting" panose="03020402040406030203" pitchFamily="66" charset="-78"/>
                <a:cs typeface="Arabic Typesetting" panose="03020402040406030203" pitchFamily="66" charset="-78"/>
              </a:rPr>
              <a:t>(20%)</a:t>
            </a:r>
            <a:endParaRPr lang="en-US" sz="32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434108" y="2336798"/>
            <a:ext cx="11453091" cy="4368800"/>
          </a:xfrm>
          <a:solidFill>
            <a:schemeClr val="tx2">
              <a:lumMod val="40000"/>
              <a:lumOff val="60000"/>
            </a:schemeClr>
          </a:solidFill>
        </p:spPr>
        <p:txBody>
          <a:bodyPr>
            <a:normAutofit fontScale="92500"/>
          </a:bodyPr>
          <a:lstStyle/>
          <a:p>
            <a:pPr marL="0" indent="0" algn="r" rtl="1">
              <a:buNone/>
            </a:pPr>
            <a:r>
              <a:rPr lang="ar-IQ" sz="2800" b="1" u="sng" dirty="0" smtClean="0">
                <a:solidFill>
                  <a:schemeClr val="tx1"/>
                </a:solidFill>
                <a:latin typeface="Arabic Typesetting" panose="03020402040406030203" pitchFamily="66" charset="-78"/>
                <a:cs typeface="Arabic Typesetting" panose="03020402040406030203" pitchFamily="66" charset="-78"/>
              </a:rPr>
              <a:t>الفقرة الثالثة:</a:t>
            </a:r>
            <a:r>
              <a:rPr lang="ar-IQ" sz="2800" b="1" dirty="0" smtClean="0">
                <a:solidFill>
                  <a:schemeClr val="tx1"/>
                </a:solidFill>
                <a:latin typeface="Arabic Typesetting" panose="03020402040406030203" pitchFamily="66" charset="-78"/>
                <a:cs typeface="Arabic Typesetting" panose="03020402040406030203" pitchFamily="66" charset="-78"/>
              </a:rPr>
              <a:t> </a:t>
            </a:r>
            <a:r>
              <a:rPr lang="ar-IQ" sz="2800" b="1" dirty="0">
                <a:latin typeface="Arabic Typesetting" panose="03020402040406030203" pitchFamily="66" charset="-78"/>
                <a:cs typeface="Arabic Typesetting" panose="03020402040406030203" pitchFamily="66" charset="-78"/>
              </a:rPr>
              <a:t>المشاركة في التعليم المستمر والسمنار </a:t>
            </a:r>
            <a:r>
              <a:rPr lang="ar-IQ" sz="2800" b="1" dirty="0" smtClean="0">
                <a:solidFill>
                  <a:schemeClr val="tx1"/>
                </a:solidFill>
                <a:latin typeface="Arabic Typesetting" panose="03020402040406030203" pitchFamily="66" charset="-78"/>
                <a:cs typeface="Arabic Typesetting" panose="03020402040406030203" pitchFamily="66" charset="-78"/>
              </a:rPr>
              <a:t>(15 درجة).</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تمنح (10) درجات للمشاركة بصفة محاضر في التعليم المستمر،وتمنح (8) درجات للمشاركة في دورات طرائق التدريس الحديثة في التعليم المستمر </a:t>
            </a:r>
            <a:endParaRPr lang="ar-IQ" sz="2400" b="1" dirty="0" smtClean="0">
              <a:solidFill>
                <a:schemeClr val="tx1"/>
              </a:solidFill>
              <a:latin typeface="Arabic Typesetting" panose="03020402040406030203" pitchFamily="66" charset="-78"/>
              <a:cs typeface="Arabic Typesetting" panose="03020402040406030203" pitchFamily="66" charset="-78"/>
            </a:endParaRPr>
          </a:p>
          <a:p>
            <a:pPr marL="0" indent="0" algn="r" rtl="1">
              <a:buNone/>
            </a:pPr>
            <a:r>
              <a:rPr lang="ar-IQ" sz="2400" b="1" dirty="0">
                <a:solidFill>
                  <a:schemeClr val="tx1"/>
                </a:solidFill>
                <a:latin typeface="Arabic Typesetting" panose="03020402040406030203" pitchFamily="66" charset="-78"/>
                <a:cs typeface="Arabic Typesetting" panose="03020402040406030203" pitchFamily="66" charset="-78"/>
              </a:rPr>
              <a:t> </a:t>
            </a:r>
            <a:r>
              <a:rPr lang="ar-IQ" sz="2400" b="1" dirty="0" smtClean="0">
                <a:solidFill>
                  <a:schemeClr val="tx1"/>
                </a:solidFill>
                <a:latin typeface="Arabic Typesetting" panose="03020402040406030203" pitchFamily="66" charset="-78"/>
                <a:cs typeface="Arabic Typesetting" panose="03020402040406030203" pitchFamily="66" charset="-78"/>
              </a:rPr>
              <a:t>  ،</a:t>
            </a:r>
            <a:r>
              <a:rPr lang="ar-IQ" sz="2400" b="1" dirty="0">
                <a:solidFill>
                  <a:schemeClr val="tx1"/>
                </a:solidFill>
                <a:latin typeface="Arabic Typesetting" panose="03020402040406030203" pitchFamily="66" charset="-78"/>
                <a:cs typeface="Arabic Typesetting" panose="03020402040406030203" pitchFamily="66" charset="-78"/>
              </a:rPr>
              <a:t>وتمنح (5) درجة للمشارك كحضور في التعليم المستمر.</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 الدرجة القصوى لهذه الفقرة (15) درجات</a:t>
            </a:r>
          </a:p>
          <a:p>
            <a:pPr marL="0" indent="0" algn="r" rtl="1">
              <a:buNone/>
            </a:pPr>
            <a:r>
              <a:rPr lang="ar-IQ" sz="2800" b="1" u="sng" dirty="0">
                <a:solidFill>
                  <a:schemeClr val="tx1"/>
                </a:solidFill>
                <a:latin typeface="Arabic Typesetting" panose="03020402040406030203" pitchFamily="66" charset="-78"/>
                <a:cs typeface="Arabic Typesetting" panose="03020402040406030203" pitchFamily="66" charset="-78"/>
              </a:rPr>
              <a:t>الفقرة </a:t>
            </a:r>
            <a:r>
              <a:rPr lang="ar-IQ" sz="2800" b="1" u="sng" dirty="0" smtClean="0">
                <a:solidFill>
                  <a:schemeClr val="tx1"/>
                </a:solidFill>
                <a:latin typeface="Arabic Typesetting" panose="03020402040406030203" pitchFamily="66" charset="-78"/>
                <a:cs typeface="Arabic Typesetting" panose="03020402040406030203" pitchFamily="66" charset="-78"/>
              </a:rPr>
              <a:t>الرابعة:</a:t>
            </a:r>
            <a:r>
              <a:rPr lang="ar-IQ" sz="2800" b="1" dirty="0" smtClean="0">
                <a:solidFill>
                  <a:schemeClr val="tx1"/>
                </a:solidFill>
                <a:latin typeface="Arabic Typesetting" panose="03020402040406030203" pitchFamily="66" charset="-78"/>
                <a:cs typeface="Arabic Typesetting" panose="03020402040406030203" pitchFamily="66" charset="-78"/>
              </a:rPr>
              <a:t> </a:t>
            </a:r>
            <a:r>
              <a:rPr lang="ar-IQ" sz="2800" b="1" dirty="0">
                <a:latin typeface="Arabic Typesetting" panose="03020402040406030203" pitchFamily="66" charset="-78"/>
                <a:cs typeface="Arabic Typesetting" panose="03020402040406030203" pitchFamily="66" charset="-78"/>
              </a:rPr>
              <a:t>كتب الشكر والتقدير او الشهادة التقديرية خلال عام التقييم </a:t>
            </a:r>
            <a:r>
              <a:rPr lang="ar-IQ" sz="2800" b="1" dirty="0" smtClean="0">
                <a:solidFill>
                  <a:schemeClr val="tx1"/>
                </a:solidFill>
                <a:latin typeface="Arabic Typesetting" panose="03020402040406030203" pitchFamily="66" charset="-78"/>
                <a:cs typeface="Arabic Typesetting" panose="03020402040406030203" pitchFamily="66" charset="-78"/>
              </a:rPr>
              <a:t>(20 درجة</a:t>
            </a:r>
            <a:r>
              <a:rPr lang="ar-IQ" sz="2800" b="1" dirty="0">
                <a:solidFill>
                  <a:schemeClr val="tx1"/>
                </a:solidFill>
                <a:latin typeface="Arabic Typesetting" panose="03020402040406030203" pitchFamily="66" charset="-78"/>
                <a:cs typeface="Arabic Typesetting" panose="03020402040406030203" pitchFamily="66" charset="-78"/>
              </a:rPr>
              <a:t>).</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تمنح (15) درجات لكل كتاب شكر من الوزير او مايعادل درجته. وتمنح 10 درجات لكتاب  تثمين الجهود او شهادة تقديرية</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 </a:t>
            </a:r>
            <a:r>
              <a:rPr lang="ar-IQ" sz="2400" b="1" dirty="0">
                <a:solidFill>
                  <a:schemeClr val="tx1"/>
                </a:solidFill>
                <a:latin typeface="Arabic Typesetting" panose="03020402040406030203" pitchFamily="66" charset="-78"/>
                <a:cs typeface="Arabic Typesetting" panose="03020402040406030203" pitchFamily="66" charset="-78"/>
              </a:rPr>
              <a:t>تمنح (10) درجات لكل كتــاب شكر او شهادة تقديرية من وكلاء </a:t>
            </a:r>
            <a:r>
              <a:rPr lang="ar-IQ" sz="2400" b="1" dirty="0" smtClean="0">
                <a:solidFill>
                  <a:schemeClr val="tx1"/>
                </a:solidFill>
                <a:latin typeface="Arabic Typesetting" panose="03020402040406030203" pitchFamily="66" charset="-78"/>
                <a:cs typeface="Arabic Typesetting" panose="03020402040406030203" pitchFamily="66" charset="-78"/>
              </a:rPr>
              <a:t>الوزير </a:t>
            </a:r>
            <a:r>
              <a:rPr lang="ar-IQ" sz="2400" b="1" dirty="0">
                <a:solidFill>
                  <a:schemeClr val="tx1"/>
                </a:solidFill>
                <a:latin typeface="Arabic Typesetting" panose="03020402040406030203" pitchFamily="66" charset="-78"/>
                <a:cs typeface="Arabic Typesetting" panose="03020402040406030203" pitchFamily="66" charset="-78"/>
              </a:rPr>
              <a:t>ومن بدرجتهم ورئيس الجامعة او ما يعادل درجته. وتمنح 8 درجات لكتاب  تثمين الجهود او الشهادة تقديرية</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 </a:t>
            </a:r>
            <a:r>
              <a:rPr lang="ar-IQ" sz="2400" b="1" dirty="0">
                <a:solidFill>
                  <a:schemeClr val="tx1"/>
                </a:solidFill>
                <a:latin typeface="Arabic Typesetting" panose="03020402040406030203" pitchFamily="66" charset="-78"/>
                <a:cs typeface="Arabic Typesetting" panose="03020402040406030203" pitchFamily="66" charset="-78"/>
              </a:rPr>
              <a:t>تمنح (5) درجات لكل كتاب شكر او شهادة تقديرية من مساعدي رئيس الجامعة او عمداء الكليات او مايعادل درجته. وتمنح 3 درجات لكتاب  تثمين الجهود او الشهادة تقديرية</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الدرجة القصوى للفقرة (20) درجة</a:t>
            </a:r>
          </a:p>
          <a:p>
            <a:pPr marL="0" indent="0" algn="r" rtl="1">
              <a:buNone/>
            </a:pPr>
            <a:endParaRPr lang="ar-IQ" sz="2400" b="1" dirty="0" smtClean="0">
              <a:solidFill>
                <a:schemeClr val="tx1"/>
              </a:solidFill>
              <a:latin typeface="Arabic Typesetting" panose="03020402040406030203" pitchFamily="66" charset="-78"/>
              <a:cs typeface="Arabic Typesetting" panose="03020402040406030203" pitchFamily="66" charset="-78"/>
            </a:endParaRPr>
          </a:p>
        </p:txBody>
      </p:sp>
      <p:pic>
        <p:nvPicPr>
          <p:cNvPr id="5" name="صورة 1" descr="the new logo mohser"/>
          <p:cNvPicPr/>
          <p:nvPr/>
        </p:nvPicPr>
        <p:blipFill>
          <a:blip r:embed="rId4">
            <a:extLst>
              <a:ext uri="{28A0092B-C50C-407E-A947-70E740481C1C}">
                <a14:useLocalDpi xmlns:a14="http://schemas.microsoft.com/office/drawing/2010/main" val="0"/>
              </a:ext>
            </a:extLst>
          </a:blip>
          <a:srcRect/>
          <a:stretch>
            <a:fillRect/>
          </a:stretch>
        </p:blipFill>
        <p:spPr bwMode="auto">
          <a:xfrm>
            <a:off x="434108" y="2107434"/>
            <a:ext cx="1597892" cy="1459346"/>
          </a:xfrm>
          <a:prstGeom prst="rect">
            <a:avLst/>
          </a:prstGeom>
          <a:noFill/>
          <a:ln>
            <a:noFill/>
          </a:ln>
        </p:spPr>
      </p:pic>
      <p:pic>
        <p:nvPicPr>
          <p:cNvPr id="4"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53876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587" y="763116"/>
            <a:ext cx="9809018" cy="1043711"/>
          </a:xfrm>
        </p:spPr>
        <p:txBody>
          <a:bodyPr/>
          <a:lstStyle/>
          <a:p>
            <a:pPr algn="r"/>
            <a:r>
              <a:rPr lang="ar-IQ" sz="3200" b="1" u="sng" dirty="0">
                <a:latin typeface="Arabic Typesetting" panose="03020402040406030203" pitchFamily="66" charset="-78"/>
                <a:ea typeface="Times New Roman" panose="02020603050405020304" pitchFamily="18" charset="0"/>
                <a:cs typeface="Arabic Typesetting" panose="03020402040406030203" pitchFamily="66" charset="-78"/>
              </a:rPr>
              <a:t>المحور </a:t>
            </a:r>
            <a:r>
              <a:rPr lang="ar-IQ" sz="3200" b="1" u="sng" dirty="0" smtClean="0">
                <a:latin typeface="Arabic Typesetting" panose="03020402040406030203" pitchFamily="66" charset="-78"/>
                <a:ea typeface="Times New Roman" panose="02020603050405020304" pitchFamily="18" charset="0"/>
                <a:cs typeface="Arabic Typesetting" panose="03020402040406030203" pitchFamily="66" charset="-78"/>
              </a:rPr>
              <a:t>الثالث:</a:t>
            </a:r>
            <a:r>
              <a:rPr lang="ar-IQ" sz="3200" b="1" dirty="0" smtClean="0">
                <a:latin typeface="Arabic Typesetting" panose="03020402040406030203" pitchFamily="66" charset="-78"/>
                <a:ea typeface="Times New Roman" panose="02020603050405020304" pitchFamily="18" charset="0"/>
                <a:cs typeface="Arabic Typesetting" panose="03020402040406030203" pitchFamily="66" charset="-78"/>
              </a:rPr>
              <a:t> </a:t>
            </a:r>
            <a:r>
              <a:rPr lang="ar-SA" sz="3200" b="1" dirty="0">
                <a:latin typeface="Arabic Typesetting" panose="03020402040406030203" pitchFamily="66" charset="-78"/>
                <a:cs typeface="Arabic Typesetting" panose="03020402040406030203" pitchFamily="66" charset="-78"/>
              </a:rPr>
              <a:t>الجانب التربوي والارشادي والتعليم المستمر</a:t>
            </a:r>
            <a:r>
              <a:rPr lang="ar-SA" b="1" dirty="0"/>
              <a:t> </a:t>
            </a:r>
            <a:r>
              <a:rPr lang="ar-IQ" sz="3200" b="1" dirty="0" smtClean="0">
                <a:latin typeface="Arabic Typesetting" panose="03020402040406030203" pitchFamily="66" charset="-78"/>
                <a:cs typeface="Arabic Typesetting" panose="03020402040406030203" pitchFamily="66" charset="-78"/>
              </a:rPr>
              <a:t>(20%)</a:t>
            </a:r>
            <a:endParaRPr lang="en-US" sz="32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434108" y="2336798"/>
            <a:ext cx="11453091" cy="4368800"/>
          </a:xfrm>
          <a:solidFill>
            <a:schemeClr val="tx2">
              <a:lumMod val="40000"/>
              <a:lumOff val="60000"/>
            </a:schemeClr>
          </a:solidFill>
        </p:spPr>
        <p:txBody>
          <a:bodyPr>
            <a:normAutofit lnSpcReduction="10000"/>
          </a:bodyPr>
          <a:lstStyle/>
          <a:p>
            <a:pPr marL="0" indent="0" algn="r" rtl="1">
              <a:spcBef>
                <a:spcPts val="0"/>
              </a:spcBef>
              <a:buNone/>
            </a:pPr>
            <a:r>
              <a:rPr lang="ar-IQ" sz="2800" b="1" u="sng" dirty="0" smtClean="0">
                <a:solidFill>
                  <a:schemeClr val="tx1"/>
                </a:solidFill>
                <a:latin typeface="Arabic Typesetting" panose="03020402040406030203" pitchFamily="66" charset="-78"/>
                <a:cs typeface="Arabic Typesetting" panose="03020402040406030203" pitchFamily="66" charset="-78"/>
              </a:rPr>
              <a:t>الفقرة الخامسة:</a:t>
            </a:r>
            <a:r>
              <a:rPr lang="ar-IQ" sz="2800" b="1" dirty="0" smtClean="0">
                <a:solidFill>
                  <a:schemeClr val="tx1"/>
                </a:solidFill>
                <a:latin typeface="Arabic Typesetting" panose="03020402040406030203" pitchFamily="66" charset="-78"/>
                <a:cs typeface="Arabic Typesetting" panose="03020402040406030203" pitchFamily="66" charset="-78"/>
              </a:rPr>
              <a:t> </a:t>
            </a:r>
            <a:r>
              <a:rPr lang="ar-IQ" sz="2800" b="1" dirty="0">
                <a:latin typeface="Arabic Typesetting" panose="03020402040406030203" pitchFamily="66" charset="-78"/>
                <a:cs typeface="Arabic Typesetting" panose="03020402040406030203" pitchFamily="66" charset="-78"/>
              </a:rPr>
              <a:t>المساهمة في الاعمال التطوعية داخل وزارة التعليم </a:t>
            </a:r>
            <a:r>
              <a:rPr lang="ar-IQ" sz="2800" b="1" dirty="0" smtClean="0">
                <a:latin typeface="Arabic Typesetting" panose="03020402040406030203" pitchFamily="66" charset="-78"/>
                <a:cs typeface="Arabic Typesetting" panose="03020402040406030203" pitchFamily="66" charset="-78"/>
              </a:rPr>
              <a:t>العالي ونقابة </a:t>
            </a:r>
            <a:r>
              <a:rPr lang="ar-IQ" sz="2800" b="1" dirty="0">
                <a:latin typeface="Arabic Typesetting" panose="03020402040406030203" pitchFamily="66" charset="-78"/>
                <a:cs typeface="Arabic Typesetting" panose="03020402040406030203" pitchFamily="66" charset="-78"/>
              </a:rPr>
              <a:t>الاكاديميين وخدمة المؤسسات </a:t>
            </a:r>
            <a:endParaRPr lang="ar-IQ" sz="2800" b="1" dirty="0" smtClean="0">
              <a:latin typeface="Arabic Typesetting" panose="03020402040406030203" pitchFamily="66" charset="-78"/>
              <a:cs typeface="Arabic Typesetting" panose="03020402040406030203" pitchFamily="66" charset="-78"/>
            </a:endParaRPr>
          </a:p>
          <a:p>
            <a:pPr marL="0" indent="0" algn="r" rtl="1">
              <a:spcBef>
                <a:spcPts val="0"/>
              </a:spcBef>
              <a:buNone/>
            </a:pPr>
            <a:r>
              <a:rPr lang="ar-IQ" sz="2800" b="1" dirty="0">
                <a:latin typeface="Arabic Typesetting" panose="03020402040406030203" pitchFamily="66" charset="-78"/>
                <a:cs typeface="Arabic Typesetting" panose="03020402040406030203" pitchFamily="66" charset="-78"/>
              </a:rPr>
              <a:t> </a:t>
            </a:r>
            <a:r>
              <a:rPr lang="ar-IQ" sz="2800" b="1" dirty="0" smtClean="0">
                <a:latin typeface="Arabic Typesetting" panose="03020402040406030203" pitchFamily="66" charset="-78"/>
                <a:cs typeface="Arabic Typesetting" panose="03020402040406030203" pitchFamily="66" charset="-78"/>
              </a:rPr>
              <a:t>              او </a:t>
            </a:r>
            <a:r>
              <a:rPr lang="ar-IQ" sz="2800" b="1" dirty="0">
                <a:latin typeface="Arabic Typesetting" panose="03020402040406030203" pitchFamily="66" charset="-78"/>
                <a:cs typeface="Arabic Typesetting" panose="03020402040406030203" pitchFamily="66" charset="-78"/>
              </a:rPr>
              <a:t>الوزارات الأخرى او المجتمع </a:t>
            </a:r>
            <a:r>
              <a:rPr lang="ar-IQ" sz="2800" b="1" dirty="0" smtClean="0">
                <a:solidFill>
                  <a:schemeClr val="tx1"/>
                </a:solidFill>
                <a:latin typeface="Arabic Typesetting" panose="03020402040406030203" pitchFamily="66" charset="-78"/>
                <a:cs typeface="Arabic Typesetting" panose="03020402040406030203" pitchFamily="66" charset="-78"/>
              </a:rPr>
              <a:t>(15 درجة).</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تمنح </a:t>
            </a:r>
            <a:r>
              <a:rPr lang="ar-IQ" sz="2400" b="1" dirty="0">
                <a:solidFill>
                  <a:schemeClr val="tx1"/>
                </a:solidFill>
                <a:latin typeface="Arabic Typesetting" panose="03020402040406030203" pitchFamily="66" charset="-78"/>
                <a:cs typeface="Arabic Typesetting" panose="03020402040406030203" pitchFamily="66" charset="-78"/>
              </a:rPr>
              <a:t>(5) درجة لكل عمل تطوعي داخل وزارة التعليم العالي في أي تشكيل من التشكيلات  وتتضمن حملات التشجير والتبرع في ترميم وصبغ </a:t>
            </a:r>
            <a:r>
              <a:rPr lang="ar-IQ" sz="2400" b="1" dirty="0" smtClean="0">
                <a:solidFill>
                  <a:schemeClr val="tx1"/>
                </a:solidFill>
                <a:latin typeface="Arabic Typesetting" panose="03020402040406030203" pitchFamily="66" charset="-78"/>
                <a:cs typeface="Arabic Typesetting" panose="03020402040406030203" pitchFamily="66" charset="-78"/>
              </a:rPr>
              <a:t>الابنية</a:t>
            </a:r>
          </a:p>
          <a:p>
            <a:pPr marL="404813" indent="-404813" algn="r" rtl="1">
              <a:buNone/>
            </a:pPr>
            <a:r>
              <a:rPr lang="ar-IQ" sz="2400" b="1" dirty="0">
                <a:solidFill>
                  <a:schemeClr val="tx1"/>
                </a:solidFill>
                <a:latin typeface="Arabic Typesetting" panose="03020402040406030203" pitchFamily="66" charset="-78"/>
                <a:cs typeface="Arabic Typesetting" panose="03020402040406030203" pitchFamily="66" charset="-78"/>
              </a:rPr>
              <a:t> </a:t>
            </a:r>
            <a:r>
              <a:rPr lang="ar-IQ" sz="2400" b="1" dirty="0" smtClean="0">
                <a:solidFill>
                  <a:schemeClr val="tx1"/>
                </a:solidFill>
                <a:latin typeface="Arabic Typesetting" panose="03020402040406030203" pitchFamily="66" charset="-78"/>
                <a:cs typeface="Arabic Typesetting" panose="03020402040406030203" pitchFamily="66" charset="-78"/>
              </a:rPr>
              <a:t>     </a:t>
            </a:r>
            <a:r>
              <a:rPr lang="ar-IQ" sz="2400" b="1" dirty="0">
                <a:solidFill>
                  <a:schemeClr val="tx1"/>
                </a:solidFill>
                <a:latin typeface="Arabic Typesetting" panose="03020402040406030203" pitchFamily="66" charset="-78"/>
                <a:cs typeface="Arabic Typesetting" panose="03020402040406030203" pitchFamily="66" charset="-78"/>
              </a:rPr>
              <a:t>وتصليح الاجهزة وصيانتها والتبرع باجهزة متنوعة والكتب وعمل البوسترات التوعوية وغيرها من الاعمال التطوعية المختلفة......على ان توثق بامر اداري صادر من التشكيل او </a:t>
            </a:r>
            <a:r>
              <a:rPr lang="ar-IQ" sz="2400" b="1" dirty="0" smtClean="0">
                <a:solidFill>
                  <a:schemeClr val="tx1"/>
                </a:solidFill>
                <a:latin typeface="Arabic Typesetting" panose="03020402040406030203" pitchFamily="66" charset="-78"/>
                <a:cs typeface="Arabic Typesetting" panose="03020402040406030203" pitchFamily="66" charset="-78"/>
              </a:rPr>
              <a:t>    الجامعة </a:t>
            </a:r>
            <a:r>
              <a:rPr lang="ar-IQ" sz="2400" b="1" dirty="0">
                <a:solidFill>
                  <a:schemeClr val="tx1"/>
                </a:solidFill>
                <a:latin typeface="Arabic Typesetting" panose="03020402040406030203" pitchFamily="66" charset="-78"/>
                <a:cs typeface="Arabic Typesetting" panose="03020402040406030203" pitchFamily="66" charset="-78"/>
              </a:rPr>
              <a:t>.</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تمنح </a:t>
            </a:r>
            <a:r>
              <a:rPr lang="ar-IQ" sz="2400" b="1" dirty="0">
                <a:solidFill>
                  <a:schemeClr val="tx1"/>
                </a:solidFill>
                <a:latin typeface="Arabic Typesetting" panose="03020402040406030203" pitchFamily="66" charset="-78"/>
                <a:cs typeface="Arabic Typesetting" panose="03020402040406030203" pitchFamily="66" charset="-78"/>
              </a:rPr>
              <a:t>(5) درجات لكل خدمة او استشارة اوتدقيق لغوي او علمي او اقامة ندوة او ملتقى ثقافي او علمي او ورشة عمل او محاضرة او حلقات ثقافية او نقاشية او دورة تدريبية او لقاء صحفي او نشر مقالة في مجلة او زيارة دار ايتام او مسنين  او خدمة المستشفيات التعليمية او المؤسسات الخدمية او الانتاجية الحكومية او لجان في الوزارات الأخرى  او مناقشات لرسائل واطاريح تابعة لاحدى المراكز البحثية في الوزارات الأخرى  او تقديم الخدمات المختلفة لمنظمات المجتمع المدني وغيرها  يقدمها التدريسي وتكون خارج وزارة التعليم العالي .</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الدرجة القصوى للفقرة (15) درجة</a:t>
            </a:r>
          </a:p>
          <a:p>
            <a:pPr marL="0" indent="0" algn="r" rtl="1">
              <a:buNone/>
            </a:pPr>
            <a:endParaRPr lang="ar-IQ" sz="2400" b="1" dirty="0" smtClean="0">
              <a:solidFill>
                <a:schemeClr val="tx1"/>
              </a:solidFill>
              <a:latin typeface="Arabic Typesetting" panose="03020402040406030203" pitchFamily="66" charset="-78"/>
              <a:cs typeface="Arabic Typesetting" panose="03020402040406030203" pitchFamily="66" charset="-78"/>
            </a:endParaRPr>
          </a:p>
        </p:txBody>
      </p:sp>
      <p:pic>
        <p:nvPicPr>
          <p:cNvPr id="5" name="صورة 1" descr="the new logo mohser"/>
          <p:cNvPicPr/>
          <p:nvPr/>
        </p:nvPicPr>
        <p:blipFill>
          <a:blip r:embed="rId4">
            <a:extLst>
              <a:ext uri="{28A0092B-C50C-407E-A947-70E740481C1C}">
                <a14:useLocalDpi xmlns:a14="http://schemas.microsoft.com/office/drawing/2010/main" val="0"/>
              </a:ext>
            </a:extLst>
          </a:blip>
          <a:srcRect/>
          <a:stretch>
            <a:fillRect/>
          </a:stretch>
        </p:blipFill>
        <p:spPr bwMode="auto">
          <a:xfrm>
            <a:off x="434108" y="2107434"/>
            <a:ext cx="1597892" cy="1459346"/>
          </a:xfrm>
          <a:prstGeom prst="rect">
            <a:avLst/>
          </a:prstGeom>
          <a:noFill/>
          <a:ln>
            <a:noFill/>
          </a:ln>
        </p:spPr>
      </p:pic>
      <p:pic>
        <p:nvPicPr>
          <p:cNvPr id="6" nam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53304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587" y="763116"/>
            <a:ext cx="9809018" cy="1043711"/>
          </a:xfrm>
        </p:spPr>
        <p:txBody>
          <a:bodyPr/>
          <a:lstStyle/>
          <a:p>
            <a:pPr algn="r"/>
            <a:r>
              <a:rPr lang="ar-IQ" sz="3200" b="1" u="sng" dirty="0">
                <a:latin typeface="Arabic Typesetting" panose="03020402040406030203" pitchFamily="66" charset="-78"/>
                <a:ea typeface="Times New Roman" panose="02020603050405020304" pitchFamily="18" charset="0"/>
                <a:cs typeface="Arabic Typesetting" panose="03020402040406030203" pitchFamily="66" charset="-78"/>
              </a:rPr>
              <a:t>المحور </a:t>
            </a:r>
            <a:r>
              <a:rPr lang="ar-IQ" sz="3200" b="1" u="sng" dirty="0" smtClean="0">
                <a:latin typeface="Arabic Typesetting" panose="03020402040406030203" pitchFamily="66" charset="-78"/>
                <a:ea typeface="Times New Roman" panose="02020603050405020304" pitchFamily="18" charset="0"/>
                <a:cs typeface="Arabic Typesetting" panose="03020402040406030203" pitchFamily="66" charset="-78"/>
              </a:rPr>
              <a:t>الرابع:</a:t>
            </a:r>
            <a:r>
              <a:rPr lang="ar-IQ" sz="3200" b="1" dirty="0" smtClean="0">
                <a:latin typeface="Arabic Typesetting" panose="03020402040406030203" pitchFamily="66" charset="-78"/>
                <a:ea typeface="Times New Roman" panose="02020603050405020304" pitchFamily="18" charset="0"/>
                <a:cs typeface="Arabic Typesetting" panose="03020402040406030203" pitchFamily="66" charset="-78"/>
              </a:rPr>
              <a:t> </a:t>
            </a:r>
            <a:r>
              <a:rPr lang="ar-SA" sz="3200" b="1" dirty="0">
                <a:latin typeface="Arabic Typesetting" panose="03020402040406030203" pitchFamily="66" charset="-78"/>
                <a:cs typeface="Arabic Typesetting" panose="03020402040406030203" pitchFamily="66" charset="-78"/>
              </a:rPr>
              <a:t>مواطن القوة </a:t>
            </a:r>
            <a:r>
              <a:rPr lang="ar-IQ" sz="3200" b="1" dirty="0" smtClean="0">
                <a:latin typeface="Arabic Typesetting" panose="03020402040406030203" pitchFamily="66" charset="-78"/>
                <a:cs typeface="Arabic Typesetting" panose="03020402040406030203" pitchFamily="66" charset="-78"/>
              </a:rPr>
              <a:t>(9 </a:t>
            </a:r>
            <a:r>
              <a:rPr lang="ar-IQ" sz="3200" b="1" dirty="0">
                <a:latin typeface="Arabic Typesetting" panose="03020402040406030203" pitchFamily="66" charset="-78"/>
                <a:cs typeface="Arabic Typesetting" panose="03020402040406030203" pitchFamily="66" charset="-78"/>
              </a:rPr>
              <a:t>درجات).. </a:t>
            </a:r>
            <a:r>
              <a:rPr lang="ar-IQ" sz="3200" b="1" dirty="0" smtClean="0">
                <a:latin typeface="Arabic Typesetting" panose="03020402040406030203" pitchFamily="66" charset="-78"/>
                <a:cs typeface="Arabic Typesetting" panose="03020402040406030203" pitchFamily="66" charset="-78"/>
              </a:rPr>
              <a:t>(تعطى </a:t>
            </a:r>
            <a:r>
              <a:rPr lang="ar-IQ" sz="3200" b="1" dirty="0">
                <a:latin typeface="Arabic Typesetting" panose="03020402040406030203" pitchFamily="66" charset="-78"/>
                <a:cs typeface="Arabic Typesetting" panose="03020402040406030203" pitchFamily="66" charset="-78"/>
              </a:rPr>
              <a:t>الدرجة بشرط تحقق درجة الفقرة (المحور الثاني/1) كاملة وبخلافه يجب ان لا تتجاوز درجة التقييم 70)</a:t>
            </a:r>
            <a:endParaRPr lang="en-US" sz="32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434108" y="2336798"/>
            <a:ext cx="11453091" cy="4368800"/>
          </a:xfrm>
          <a:solidFill>
            <a:schemeClr val="tx2">
              <a:lumMod val="40000"/>
              <a:lumOff val="60000"/>
            </a:schemeClr>
          </a:solidFill>
        </p:spPr>
        <p:txBody>
          <a:bodyPr>
            <a:normAutofit fontScale="92500" lnSpcReduction="10000"/>
          </a:bodyPr>
          <a:lstStyle/>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براءات الاختراع و </a:t>
            </a:r>
            <a:r>
              <a:rPr lang="ar-IQ" sz="2400" b="1" dirty="0" smtClean="0">
                <a:solidFill>
                  <a:schemeClr val="tx1"/>
                </a:solidFill>
                <a:latin typeface="Arabic Typesetting" panose="03020402040406030203" pitchFamily="66" charset="-78"/>
                <a:cs typeface="Arabic Typesetting" panose="03020402040406030203" pitchFamily="66" charset="-78"/>
              </a:rPr>
              <a:t>الجوائز (3 درجات)</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امتلاك التدريسي لمعامل هيرش </a:t>
            </a:r>
            <a:r>
              <a:rPr lang="en-US" sz="2400" b="1" dirty="0">
                <a:solidFill>
                  <a:schemeClr val="tx1"/>
                </a:solidFill>
                <a:latin typeface="Arabic Typesetting" panose="03020402040406030203" pitchFamily="66" charset="-78"/>
                <a:cs typeface="Arabic Typesetting" panose="03020402040406030203" pitchFamily="66" charset="-78"/>
              </a:rPr>
              <a:t>h- index </a:t>
            </a:r>
            <a:r>
              <a:rPr lang="ar-IQ" sz="2400" b="1" dirty="0" smtClean="0">
                <a:solidFill>
                  <a:schemeClr val="tx1"/>
                </a:solidFill>
                <a:latin typeface="Arabic Typesetting" panose="03020402040406030203" pitchFamily="66" charset="-78"/>
                <a:cs typeface="Arabic Typesetting" panose="03020402040406030203" pitchFamily="66" charset="-78"/>
              </a:rPr>
              <a:t> على </a:t>
            </a:r>
            <a:r>
              <a:rPr lang="ar-IQ" sz="2400" b="1" dirty="0">
                <a:solidFill>
                  <a:schemeClr val="tx1"/>
                </a:solidFill>
                <a:latin typeface="Arabic Typesetting" panose="03020402040406030203" pitchFamily="66" charset="-78"/>
                <a:cs typeface="Arabic Typesetting" panose="03020402040406030203" pitchFamily="66" charset="-78"/>
              </a:rPr>
              <a:t>صفحته في </a:t>
            </a:r>
            <a:r>
              <a:rPr lang="en-US" sz="2400" b="1" dirty="0" smtClean="0">
                <a:solidFill>
                  <a:schemeClr val="tx1"/>
                </a:solidFill>
                <a:latin typeface="Arabic Typesetting" panose="03020402040406030203" pitchFamily="66" charset="-78"/>
                <a:cs typeface="Arabic Typesetting" panose="03020402040406030203" pitchFamily="66" charset="-78"/>
              </a:rPr>
              <a:t>Scopus</a:t>
            </a:r>
            <a:r>
              <a:rPr lang="ar-IQ" sz="2400" b="1" dirty="0" smtClean="0">
                <a:solidFill>
                  <a:schemeClr val="tx1"/>
                </a:solidFill>
                <a:latin typeface="Arabic Typesetting" panose="03020402040406030203" pitchFamily="66" charset="-78"/>
                <a:cs typeface="Arabic Typesetting" panose="03020402040406030203" pitchFamily="66" charset="-78"/>
              </a:rPr>
              <a:t> (الحد </a:t>
            </a:r>
            <a:r>
              <a:rPr lang="ar-IQ" sz="2400" b="1" dirty="0">
                <a:solidFill>
                  <a:schemeClr val="tx1"/>
                </a:solidFill>
                <a:latin typeface="Arabic Typesetting" panose="03020402040406030203" pitchFamily="66" charset="-78"/>
                <a:cs typeface="Arabic Typesetting" panose="03020402040406030203" pitchFamily="66" charset="-78"/>
              </a:rPr>
              <a:t>الأدنى لمعامل هيرش هو واحد)</a:t>
            </a:r>
          </a:p>
          <a:p>
            <a:pPr marL="0" indent="0" algn="r" rtl="1">
              <a:buNone/>
            </a:pPr>
            <a:r>
              <a:rPr lang="ar-IQ" sz="2400" b="1" dirty="0" smtClean="0">
                <a:solidFill>
                  <a:schemeClr val="tx1"/>
                </a:solidFill>
                <a:latin typeface="Arabic Typesetting" panose="03020402040406030203" pitchFamily="66" charset="-78"/>
                <a:cs typeface="Arabic Typesetting" panose="03020402040406030203" pitchFamily="66" charset="-78"/>
              </a:rPr>
              <a:t>       (</a:t>
            </a:r>
            <a:r>
              <a:rPr lang="ar-IQ" sz="2400" b="1" dirty="0">
                <a:solidFill>
                  <a:schemeClr val="tx1"/>
                </a:solidFill>
                <a:latin typeface="Arabic Typesetting" panose="03020402040406030203" pitchFamily="66" charset="-78"/>
                <a:cs typeface="Arabic Typesetting" panose="03020402040406030203" pitchFamily="66" charset="-78"/>
              </a:rPr>
              <a:t>1-3) تمنح درجة </a:t>
            </a:r>
            <a:r>
              <a:rPr lang="ar-IQ" sz="2400" b="1" dirty="0" smtClean="0">
                <a:solidFill>
                  <a:schemeClr val="tx1"/>
                </a:solidFill>
                <a:latin typeface="Arabic Typesetting" panose="03020402040406030203" pitchFamily="66" charset="-78"/>
                <a:cs typeface="Arabic Typesetting" panose="03020402040406030203" pitchFamily="66" charset="-78"/>
              </a:rPr>
              <a:t>واحدة، (</a:t>
            </a:r>
            <a:r>
              <a:rPr lang="ar-IQ" sz="2400" b="1" dirty="0">
                <a:solidFill>
                  <a:schemeClr val="tx1"/>
                </a:solidFill>
                <a:latin typeface="Arabic Typesetting" panose="03020402040406030203" pitchFamily="66" charset="-78"/>
                <a:cs typeface="Arabic Typesetting" panose="03020402040406030203" pitchFamily="66" charset="-78"/>
              </a:rPr>
              <a:t>4-6) تمنح 2 </a:t>
            </a:r>
            <a:r>
              <a:rPr lang="ar-IQ" sz="2400" b="1" dirty="0" smtClean="0">
                <a:solidFill>
                  <a:schemeClr val="tx1"/>
                </a:solidFill>
                <a:latin typeface="Arabic Typesetting" panose="03020402040406030203" pitchFamily="66" charset="-78"/>
                <a:cs typeface="Arabic Typesetting" panose="03020402040406030203" pitchFamily="66" charset="-78"/>
              </a:rPr>
              <a:t>درجة، (</a:t>
            </a:r>
            <a:r>
              <a:rPr lang="ar-IQ" sz="2400" b="1" dirty="0">
                <a:solidFill>
                  <a:schemeClr val="tx1"/>
                </a:solidFill>
                <a:latin typeface="Arabic Typesetting" panose="03020402040406030203" pitchFamily="66" charset="-78"/>
                <a:cs typeface="Arabic Typesetting" panose="03020402040406030203" pitchFamily="66" charset="-78"/>
              </a:rPr>
              <a:t>7 </a:t>
            </a:r>
            <a:r>
              <a:rPr lang="ar-IQ" sz="2400" b="1" dirty="0" smtClean="0">
                <a:solidFill>
                  <a:schemeClr val="tx1"/>
                </a:solidFill>
                <a:latin typeface="Arabic Typesetting" panose="03020402040406030203" pitchFamily="66" charset="-78"/>
                <a:cs typeface="Arabic Typesetting" panose="03020402040406030203" pitchFamily="66" charset="-78"/>
              </a:rPr>
              <a:t>فاكثر) تمنج </a:t>
            </a:r>
            <a:r>
              <a:rPr lang="ar-IQ" sz="2400" b="1" dirty="0">
                <a:solidFill>
                  <a:schemeClr val="tx1"/>
                </a:solidFill>
                <a:latin typeface="Arabic Typesetting" panose="03020402040406030203" pitchFamily="66" charset="-78"/>
                <a:cs typeface="Arabic Typesetting" panose="03020402040406030203" pitchFamily="66" charset="-78"/>
              </a:rPr>
              <a:t>3 </a:t>
            </a:r>
            <a:r>
              <a:rPr lang="ar-IQ" sz="2400" b="1" dirty="0" smtClean="0">
                <a:solidFill>
                  <a:schemeClr val="tx1"/>
                </a:solidFill>
                <a:latin typeface="Arabic Typesetting" panose="03020402040406030203" pitchFamily="66" charset="-78"/>
                <a:cs typeface="Arabic Typesetting" panose="03020402040406030203" pitchFamily="66" charset="-78"/>
              </a:rPr>
              <a:t>درجات</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مسؤول شعبة ووحدة شؤون المرأة وجميع العاملين معهم </a:t>
            </a:r>
            <a:r>
              <a:rPr lang="ar-IQ" sz="2400" b="1" dirty="0" smtClean="0">
                <a:solidFill>
                  <a:schemeClr val="tx1"/>
                </a:solidFill>
                <a:latin typeface="Arabic Typesetting" panose="03020402040406030203" pitchFamily="66" charset="-78"/>
                <a:cs typeface="Arabic Typesetting" panose="03020402040406030203" pitchFamily="66" charset="-78"/>
              </a:rPr>
              <a:t>(3 درجات)</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تطوير منظومة الكترونية لادارة احد البرامج على مستوى التشكيل او الجامعة او الوزارة </a:t>
            </a:r>
            <a:r>
              <a:rPr lang="ar-IQ" sz="2400" b="1" dirty="0" smtClean="0">
                <a:solidFill>
                  <a:schemeClr val="tx1"/>
                </a:solidFill>
                <a:latin typeface="Arabic Typesetting" panose="03020402040406030203" pitchFamily="66" charset="-78"/>
                <a:cs typeface="Arabic Typesetting" panose="03020402040406030203" pitchFamily="66" charset="-78"/>
              </a:rPr>
              <a:t>(3 درجات)</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مسؤولي الشعب والوحدات الارشادية واعضاء الارتباط </a:t>
            </a:r>
            <a:r>
              <a:rPr lang="ar-IQ" sz="2400" b="1" dirty="0" smtClean="0">
                <a:solidFill>
                  <a:schemeClr val="tx1"/>
                </a:solidFill>
                <a:latin typeface="Arabic Typesetting" panose="03020402040406030203" pitchFamily="66" charset="-78"/>
                <a:cs typeface="Arabic Typesetting" panose="03020402040406030203" pitchFamily="66" charset="-78"/>
              </a:rPr>
              <a:t>(3 درجات)</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اعضاء مجالس الاعتماد المؤسسي والبرامجي والمقيم </a:t>
            </a:r>
            <a:r>
              <a:rPr lang="ar-IQ" sz="2400" b="1" dirty="0" smtClean="0">
                <a:solidFill>
                  <a:schemeClr val="tx1"/>
                </a:solidFill>
                <a:latin typeface="Arabic Typesetting" panose="03020402040406030203" pitchFamily="66" charset="-78"/>
                <a:cs typeface="Arabic Typesetting" panose="03020402040406030203" pitchFamily="66" charset="-78"/>
              </a:rPr>
              <a:t>الوطني (4 درجات)</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مدراء اقسام ضمان الجودة والاداء الجامعي وجميع العاملين معهم كمسؤولي شعب واعضاء </a:t>
            </a:r>
            <a:r>
              <a:rPr lang="ar-IQ" sz="2400" b="1" dirty="0" smtClean="0">
                <a:solidFill>
                  <a:schemeClr val="tx1"/>
                </a:solidFill>
                <a:latin typeface="Arabic Typesetting" panose="03020402040406030203" pitchFamily="66" charset="-78"/>
                <a:cs typeface="Arabic Typesetting" panose="03020402040406030203" pitchFamily="66" charset="-78"/>
              </a:rPr>
              <a:t>ارتباط (5 درجات)</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المدرب المعتمد في طرائق التدريس من قبل وزارة التعليم العالي والبحث العلمي </a:t>
            </a:r>
            <a:r>
              <a:rPr lang="ar-IQ" sz="2400" b="1" dirty="0" smtClean="0">
                <a:solidFill>
                  <a:schemeClr val="tx1"/>
                </a:solidFill>
                <a:latin typeface="Arabic Typesetting" panose="03020402040406030203" pitchFamily="66" charset="-78"/>
                <a:cs typeface="Arabic Typesetting" panose="03020402040406030203" pitchFamily="66" charset="-78"/>
              </a:rPr>
              <a:t>(5 درجات)</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دعم نادي الطلبة بمبلغ (2000) دينار </a:t>
            </a:r>
            <a:r>
              <a:rPr lang="ar-IQ" sz="2400" b="1" dirty="0" smtClean="0">
                <a:solidFill>
                  <a:schemeClr val="tx1"/>
                </a:solidFill>
                <a:latin typeface="Arabic Typesetting" panose="03020402040406030203" pitchFamily="66" charset="-78"/>
                <a:cs typeface="Arabic Typesetting" panose="03020402040406030203" pitchFamily="66" charset="-78"/>
              </a:rPr>
              <a:t>شهريا (3 درجات)</a:t>
            </a:r>
            <a:endParaRPr lang="ar-IQ" sz="2400" b="1" dirty="0">
              <a:solidFill>
                <a:schemeClr val="tx1"/>
              </a:solidFill>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endParaRPr lang="ar-IQ" sz="2400" b="1" dirty="0" smtClean="0">
              <a:solidFill>
                <a:schemeClr val="tx1"/>
              </a:solidFill>
              <a:latin typeface="Arabic Typesetting" panose="03020402040406030203" pitchFamily="66" charset="-78"/>
              <a:cs typeface="Arabic Typesetting" panose="03020402040406030203" pitchFamily="66" charset="-78"/>
            </a:endParaRPr>
          </a:p>
        </p:txBody>
      </p:sp>
      <p:pic>
        <p:nvPicPr>
          <p:cNvPr id="5" name="صورة 1" descr="the new logo mohser"/>
          <p:cNvPicPr/>
          <p:nvPr/>
        </p:nvPicPr>
        <p:blipFill>
          <a:blip r:embed="rId4">
            <a:extLst>
              <a:ext uri="{28A0092B-C50C-407E-A947-70E740481C1C}">
                <a14:useLocalDpi xmlns:a14="http://schemas.microsoft.com/office/drawing/2010/main" val="0"/>
              </a:ext>
            </a:extLst>
          </a:blip>
          <a:srcRect/>
          <a:stretch>
            <a:fillRect/>
          </a:stretch>
        </p:blipFill>
        <p:spPr bwMode="auto">
          <a:xfrm>
            <a:off x="434108" y="2107434"/>
            <a:ext cx="1597892" cy="1459346"/>
          </a:xfrm>
          <a:prstGeom prst="rect">
            <a:avLst/>
          </a:prstGeom>
          <a:noFill/>
          <a:ln>
            <a:noFill/>
          </a:ln>
        </p:spPr>
      </p:pic>
      <p:pic>
        <p:nvPicPr>
          <p:cNvPr id="4" name="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3705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587" y="763116"/>
            <a:ext cx="9809018" cy="1043711"/>
          </a:xfrm>
        </p:spPr>
        <p:txBody>
          <a:bodyPr/>
          <a:lstStyle/>
          <a:p>
            <a:pPr algn="r"/>
            <a:r>
              <a:rPr lang="ar-IQ" sz="3200" b="1" u="sng" dirty="0" smtClean="0">
                <a:latin typeface="Arabic Typesetting" panose="03020402040406030203" pitchFamily="66" charset="-78"/>
                <a:ea typeface="Times New Roman" panose="02020603050405020304" pitchFamily="18" charset="0"/>
                <a:cs typeface="Arabic Typesetting" panose="03020402040406030203" pitchFamily="66" charset="-78"/>
              </a:rPr>
              <a:t>المحورالخامس:</a:t>
            </a:r>
            <a:r>
              <a:rPr lang="ar-IQ" sz="3200" b="1" dirty="0" smtClean="0">
                <a:latin typeface="Arabic Typesetting" panose="03020402040406030203" pitchFamily="66" charset="-78"/>
                <a:ea typeface="Times New Roman" panose="02020603050405020304" pitchFamily="18" charset="0"/>
                <a:cs typeface="Arabic Typesetting" panose="03020402040406030203" pitchFamily="66" charset="-78"/>
              </a:rPr>
              <a:t> </a:t>
            </a:r>
            <a:r>
              <a:rPr lang="ar-SA" sz="3200" b="1" dirty="0">
                <a:latin typeface="Arabic Typesetting" panose="03020402040406030203" pitchFamily="66" charset="-78"/>
                <a:cs typeface="Arabic Typesetting" panose="03020402040406030203" pitchFamily="66" charset="-78"/>
              </a:rPr>
              <a:t>العقوبات (خصم الدرجات ) تملى من قبل المسؤول المباشر</a:t>
            </a:r>
            <a:endParaRPr lang="en-US" sz="32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434108" y="2336798"/>
            <a:ext cx="11453091" cy="4368800"/>
          </a:xfrm>
          <a:solidFill>
            <a:schemeClr val="tx2">
              <a:lumMod val="40000"/>
              <a:lumOff val="60000"/>
            </a:schemeClr>
          </a:solidFill>
        </p:spPr>
        <p:txBody>
          <a:bodyPr>
            <a:normAutofit/>
          </a:bodyPr>
          <a:lstStyle/>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لفت النظر (3 درجات)</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الانذار (5 درجات)</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قطع الراتب (7 درجات)</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التوبيخ (11 درجة)</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انقاص الراتب (13 درجة)</a:t>
            </a:r>
          </a:p>
          <a:p>
            <a:pPr algn="r" rtl="1">
              <a:buFont typeface="Wingdings" panose="05000000000000000000" pitchFamily="2" charset="2"/>
              <a:buChar char="Ø"/>
            </a:pPr>
            <a:r>
              <a:rPr lang="ar-IQ" sz="2400" b="1" smtClean="0">
                <a:solidFill>
                  <a:schemeClr val="tx1"/>
                </a:solidFill>
                <a:latin typeface="Arabic Typesetting" panose="03020402040406030203" pitchFamily="66" charset="-78"/>
                <a:cs typeface="Arabic Typesetting" panose="03020402040406030203" pitchFamily="66" charset="-78"/>
              </a:rPr>
              <a:t>تنزيل درجة (15 درجة)</a:t>
            </a:r>
            <a:endParaRPr lang="ar-IQ" sz="2400" b="1" dirty="0" smtClean="0">
              <a:solidFill>
                <a:schemeClr val="tx1"/>
              </a:solidFill>
              <a:latin typeface="Arabic Typesetting" panose="03020402040406030203" pitchFamily="66" charset="-78"/>
              <a:cs typeface="Arabic Typesetting" panose="03020402040406030203" pitchFamily="66" charset="-78"/>
            </a:endParaRPr>
          </a:p>
        </p:txBody>
      </p:sp>
      <p:pic>
        <p:nvPicPr>
          <p:cNvPr id="5" name="صورة 1" descr="the new logo mohser"/>
          <p:cNvPicPr/>
          <p:nvPr/>
        </p:nvPicPr>
        <p:blipFill>
          <a:blip r:embed="rId4">
            <a:extLst>
              <a:ext uri="{28A0092B-C50C-407E-A947-70E740481C1C}">
                <a14:useLocalDpi xmlns:a14="http://schemas.microsoft.com/office/drawing/2010/main" val="0"/>
              </a:ext>
            </a:extLst>
          </a:blip>
          <a:srcRect/>
          <a:stretch>
            <a:fillRect/>
          </a:stretch>
        </p:blipFill>
        <p:spPr bwMode="auto">
          <a:xfrm>
            <a:off x="434108" y="2107434"/>
            <a:ext cx="1597892" cy="1459346"/>
          </a:xfrm>
          <a:prstGeom prst="rect">
            <a:avLst/>
          </a:prstGeom>
          <a:noFill/>
          <a:ln>
            <a:noFill/>
          </a:ln>
        </p:spPr>
      </p:pic>
      <p:pic>
        <p:nvPicPr>
          <p:cNvPr id="4" nam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6135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4" y="849744"/>
            <a:ext cx="9809018" cy="1043711"/>
          </a:xfrm>
        </p:spPr>
        <p:txBody>
          <a:bodyPr/>
          <a:lstStyle/>
          <a:p>
            <a:pPr algn="just"/>
            <a:r>
              <a:rPr lang="ar-IQ" sz="3200" b="1" u="sng" dirty="0">
                <a:latin typeface="Arabic Typesetting" panose="03020402040406030203" pitchFamily="66" charset="-78"/>
                <a:ea typeface="Times New Roman" panose="02020603050405020304" pitchFamily="18" charset="0"/>
                <a:cs typeface="Arabic Typesetting" panose="03020402040406030203" pitchFamily="66" charset="-78"/>
              </a:rPr>
              <a:t>المحور الأول</a:t>
            </a:r>
            <a:r>
              <a:rPr lang="ar-IQ" sz="3200" b="1" dirty="0">
                <a:latin typeface="Arabic Typesetting" panose="03020402040406030203" pitchFamily="66" charset="-78"/>
                <a:ea typeface="Times New Roman" panose="02020603050405020304" pitchFamily="18" charset="0"/>
                <a:cs typeface="Arabic Typesetting" panose="03020402040406030203" pitchFamily="66" charset="-78"/>
              </a:rPr>
              <a:t> : جودة التدريس والتعليم والالتزام الوظيفي يملئ من قبل اللجنة العلمية بعد ان يقدم صاحب العلاقة حقيبة الاستاذ التي تضم الفقرات ( 1 ، 3، 4)، تملئ الفقرتين (2، 5) من قبل المسؤل المباشر ( 40%)</a:t>
            </a:r>
            <a:r>
              <a:rPr lang="en-US" sz="3200" dirty="0">
                <a:latin typeface="Arabic Typesetting" panose="03020402040406030203" pitchFamily="66" charset="-78"/>
                <a:ea typeface="Times New Roman" panose="02020603050405020304" pitchFamily="18" charset="0"/>
                <a:cs typeface="Arabic Typesetting" panose="03020402040406030203" pitchFamily="66" charset="-78"/>
              </a:rPr>
              <a:t/>
            </a:r>
            <a:br>
              <a:rPr lang="en-US" sz="3200" dirty="0">
                <a:latin typeface="Arabic Typesetting" panose="03020402040406030203" pitchFamily="66" charset="-78"/>
                <a:ea typeface="Times New Roman" panose="02020603050405020304" pitchFamily="18" charset="0"/>
                <a:cs typeface="Arabic Typesetting" panose="03020402040406030203" pitchFamily="66" charset="-78"/>
              </a:rPr>
            </a:br>
            <a:endParaRPr lang="en-US" sz="32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434108" y="2336798"/>
            <a:ext cx="11453091" cy="4368800"/>
          </a:xfrm>
          <a:solidFill>
            <a:schemeClr val="tx2">
              <a:lumMod val="40000"/>
              <a:lumOff val="60000"/>
            </a:schemeClr>
          </a:solidFill>
        </p:spPr>
        <p:txBody>
          <a:bodyPr>
            <a:normAutofit/>
          </a:bodyPr>
          <a:lstStyle/>
          <a:p>
            <a:pPr marL="0" indent="0" algn="r" rtl="1">
              <a:buNone/>
            </a:pPr>
            <a:r>
              <a:rPr lang="ar-IQ" sz="2800" b="1" u="sng" dirty="0" smtClean="0">
                <a:solidFill>
                  <a:schemeClr val="tx1"/>
                </a:solidFill>
                <a:latin typeface="Arabic Typesetting" panose="03020402040406030203" pitchFamily="66" charset="-78"/>
                <a:cs typeface="Arabic Typesetting" panose="03020402040406030203" pitchFamily="66" charset="-78"/>
              </a:rPr>
              <a:t>الفقرة الاولى: </a:t>
            </a:r>
            <a:r>
              <a:rPr lang="ar-SA" sz="2800" b="1" dirty="0" smtClean="0">
                <a:solidFill>
                  <a:schemeClr val="tx1"/>
                </a:solidFill>
                <a:latin typeface="Arabic Typesetting" panose="03020402040406030203" pitchFamily="66" charset="-78"/>
                <a:cs typeface="Arabic Typesetting" panose="03020402040406030203" pitchFamily="66" charset="-78"/>
              </a:rPr>
              <a:t>المقررات التي قام بتدريسها وانجاز الحقيبة التدريسية الخاصة بتلك المقررات</a:t>
            </a:r>
            <a:r>
              <a:rPr lang="ar-IQ" sz="2800" b="1" dirty="0" smtClean="0">
                <a:solidFill>
                  <a:schemeClr val="tx1"/>
                </a:solidFill>
                <a:latin typeface="Arabic Typesetting" panose="03020402040406030203" pitchFamily="66" charset="-78"/>
                <a:cs typeface="Arabic Typesetting" panose="03020402040406030203" pitchFamily="66" charset="-78"/>
              </a:rPr>
              <a:t> (20 درجة).</a:t>
            </a:r>
          </a:p>
          <a:p>
            <a:pPr algn="just" rtl="1">
              <a:buFont typeface="Wingdings" panose="05000000000000000000" pitchFamily="2" charset="2"/>
              <a:buChar char="Ø"/>
            </a:pPr>
            <a:r>
              <a:rPr lang="ar-SA" sz="2400" b="1" dirty="0">
                <a:latin typeface="Arabic Typesetting" panose="03020402040406030203" pitchFamily="66" charset="-78"/>
                <a:cs typeface="Arabic Typesetting" panose="03020402040406030203" pitchFamily="66" charset="-78"/>
              </a:rPr>
              <a:t>تمنح ( 10 ) درجات لكل مقرر دراسي (اولية او عليا) (نظري او عملي</a:t>
            </a:r>
            <a:r>
              <a:rPr lang="ar-SA" sz="2400" b="1" dirty="0" smtClean="0">
                <a:latin typeface="Arabic Typesetting" panose="03020402040406030203" pitchFamily="66" charset="-78"/>
                <a:cs typeface="Arabic Typesetting" panose="03020402040406030203" pitchFamily="66" charset="-78"/>
              </a:rPr>
              <a:t>).</a:t>
            </a:r>
            <a:endParaRPr lang="ar-IQ" sz="2400" b="1" dirty="0" smtClean="0">
              <a:latin typeface="Arabic Typesetting" panose="03020402040406030203" pitchFamily="66" charset="-78"/>
              <a:cs typeface="Arabic Typesetting" panose="03020402040406030203" pitchFamily="66" charset="-78"/>
            </a:endParaRPr>
          </a:p>
          <a:p>
            <a:pPr algn="just" rtl="1">
              <a:buFont typeface="Wingdings" panose="05000000000000000000" pitchFamily="2" charset="2"/>
              <a:buChar char="Ø"/>
            </a:pPr>
            <a:r>
              <a:rPr lang="en-US" sz="2400" b="1" dirty="0" smtClean="0">
                <a:latin typeface="Arabic Typesetting" panose="03020402040406030203" pitchFamily="66" charset="-78"/>
                <a:cs typeface="Arabic Typesetting" panose="03020402040406030203" pitchFamily="66" charset="-78"/>
              </a:rPr>
              <a:t> </a:t>
            </a:r>
            <a:r>
              <a:rPr lang="ar-IQ" sz="2400" b="1" dirty="0" smtClean="0">
                <a:latin typeface="Arabic Typesetting" panose="03020402040406030203" pitchFamily="66" charset="-78"/>
                <a:cs typeface="Arabic Typesetting" panose="03020402040406030203" pitchFamily="66" charset="-78"/>
              </a:rPr>
              <a:t>تمنح (10) </a:t>
            </a:r>
            <a:r>
              <a:rPr lang="ar-IQ" sz="2400" b="1" dirty="0">
                <a:latin typeface="Arabic Typesetting" panose="03020402040406030203" pitchFamily="66" charset="-78"/>
                <a:cs typeface="Arabic Typesetting" panose="03020402040406030203" pitchFamily="66" charset="-78"/>
              </a:rPr>
              <a:t>درجات  لكل مقرر </a:t>
            </a:r>
            <a:r>
              <a:rPr lang="ar-IQ" sz="2400" b="1" dirty="0" smtClean="0">
                <a:latin typeface="Arabic Typesetting" panose="03020402040406030203" pitchFamily="66" charset="-78"/>
                <a:cs typeface="Arabic Typesetting" panose="03020402040406030203" pitchFamily="66" charset="-78"/>
              </a:rPr>
              <a:t>سنوي وتمنح (5) </a:t>
            </a:r>
            <a:r>
              <a:rPr lang="ar-IQ" sz="2400" b="1" dirty="0">
                <a:latin typeface="Arabic Typesetting" panose="03020402040406030203" pitchFamily="66" charset="-78"/>
                <a:cs typeface="Arabic Typesetting" panose="03020402040406030203" pitchFamily="66" charset="-78"/>
              </a:rPr>
              <a:t>درجات لكل مقرر </a:t>
            </a:r>
            <a:r>
              <a:rPr lang="ar-IQ" sz="2400" b="1" dirty="0" smtClean="0">
                <a:latin typeface="Arabic Typesetting" panose="03020402040406030203" pitchFamily="66" charset="-78"/>
                <a:cs typeface="Arabic Typesetting" panose="03020402040406030203" pitchFamily="66" charset="-78"/>
              </a:rPr>
              <a:t>فصلي. </a:t>
            </a:r>
            <a:endParaRPr lang="ar-IQ" sz="2400" b="1" dirty="0">
              <a:latin typeface="Arabic Typesetting" panose="03020402040406030203" pitchFamily="66" charset="-78"/>
              <a:cs typeface="Arabic Typesetting" panose="03020402040406030203" pitchFamily="66" charset="-78"/>
            </a:endParaRPr>
          </a:p>
          <a:p>
            <a:pPr algn="just" rtl="1">
              <a:buFont typeface="Wingdings" panose="05000000000000000000" pitchFamily="2" charset="2"/>
              <a:buChar char="Ø"/>
            </a:pPr>
            <a:r>
              <a:rPr lang="ar-IQ" sz="2400" b="1" dirty="0" smtClean="0">
                <a:latin typeface="Arabic Typesetting" panose="03020402040406030203" pitchFamily="66" charset="-78"/>
                <a:cs typeface="Arabic Typesetting" panose="03020402040406030203" pitchFamily="66" charset="-78"/>
              </a:rPr>
              <a:t>تمنح </a:t>
            </a:r>
            <a:r>
              <a:rPr lang="ar-IQ" sz="2400" b="1" dirty="0">
                <a:latin typeface="Arabic Typesetting" panose="03020402040406030203" pitchFamily="66" charset="-78"/>
                <a:cs typeface="Arabic Typesetting" panose="03020402040406030203" pitchFamily="66" charset="-78"/>
              </a:rPr>
              <a:t>(20) درجة لكل مقرر دراسي سنوي و(10) درجات لكل مقرر فصلي للتدريسي الاداري والمتفرغين جزئيا لاغراض الدراسة .</a:t>
            </a:r>
            <a:r>
              <a:rPr lang="en-US" sz="2400" b="1" dirty="0">
                <a:latin typeface="Arabic Typesetting" panose="03020402040406030203" pitchFamily="66" charset="-78"/>
                <a:cs typeface="Arabic Typesetting" panose="03020402040406030203" pitchFamily="66" charset="-78"/>
              </a:rPr>
              <a:t>  </a:t>
            </a:r>
            <a:endParaRPr lang="en-US" sz="2400" dirty="0">
              <a:latin typeface="Arabic Typesetting" panose="03020402040406030203" pitchFamily="66" charset="-78"/>
              <a:cs typeface="Arabic Typesetting" panose="03020402040406030203" pitchFamily="66" charset="-78"/>
            </a:endParaRPr>
          </a:p>
          <a:p>
            <a:pPr algn="just" rtl="1">
              <a:buFont typeface="Wingdings" panose="05000000000000000000" pitchFamily="2" charset="2"/>
              <a:buChar char="Ø"/>
            </a:pPr>
            <a:r>
              <a:rPr lang="ar-SA" sz="2400" b="1" dirty="0">
                <a:latin typeface="Arabic Typesetting" panose="03020402040406030203" pitchFamily="66" charset="-78"/>
                <a:cs typeface="Arabic Typesetting" panose="03020402040406030203" pitchFamily="66" charset="-78"/>
              </a:rPr>
              <a:t>يعتمد كل (2) نشاط (رياضي , فني, كشفي, ثقافي )  مادة دراسية واحدة لتدريسي النشاطات الطلابية.</a:t>
            </a:r>
            <a:endParaRPr lang="en-US" sz="2400" dirty="0">
              <a:latin typeface="Arabic Typesetting" panose="03020402040406030203" pitchFamily="66" charset="-78"/>
              <a:cs typeface="Arabic Typesetting" panose="03020402040406030203" pitchFamily="66" charset="-78"/>
            </a:endParaRPr>
          </a:p>
          <a:p>
            <a:pPr algn="just" rtl="1">
              <a:buFont typeface="Wingdings" panose="05000000000000000000" pitchFamily="2" charset="2"/>
              <a:buChar char="Ø"/>
            </a:pPr>
            <a:r>
              <a:rPr lang="ar-SA" sz="2400" b="1" dirty="0">
                <a:latin typeface="Arabic Typesetting" panose="03020402040406030203" pitchFamily="66" charset="-78"/>
                <a:cs typeface="Arabic Typesetting" panose="03020402040406030203" pitchFamily="66" charset="-78"/>
              </a:rPr>
              <a:t>الدرجة القصوى لهذه الفقرة (20) درجة</a:t>
            </a:r>
            <a:endParaRPr lang="en-US" sz="2400" dirty="0">
              <a:solidFill>
                <a:schemeClr val="tx1"/>
              </a:solidFill>
              <a:latin typeface="Arabic Typesetting" panose="03020402040406030203" pitchFamily="66" charset="-78"/>
              <a:cs typeface="Arabic Typesetting" panose="03020402040406030203" pitchFamily="66" charset="-78"/>
            </a:endParaRPr>
          </a:p>
        </p:txBody>
      </p:sp>
      <p:pic>
        <p:nvPicPr>
          <p:cNvPr id="5" name="صورة 1" descr="the new logo mohser"/>
          <p:cNvPicPr/>
          <p:nvPr/>
        </p:nvPicPr>
        <p:blipFill>
          <a:blip r:embed="rId4">
            <a:extLst>
              <a:ext uri="{28A0092B-C50C-407E-A947-70E740481C1C}">
                <a14:useLocalDpi xmlns:a14="http://schemas.microsoft.com/office/drawing/2010/main" val="0"/>
              </a:ext>
            </a:extLst>
          </a:blip>
          <a:srcRect/>
          <a:stretch>
            <a:fillRect/>
          </a:stretch>
        </p:blipFill>
        <p:spPr bwMode="auto">
          <a:xfrm>
            <a:off x="434108" y="2097809"/>
            <a:ext cx="1597892" cy="1459346"/>
          </a:xfrm>
          <a:prstGeom prst="rect">
            <a:avLst/>
          </a:prstGeom>
          <a:noFill/>
          <a:ln>
            <a:noFill/>
          </a:ln>
        </p:spPr>
      </p:pic>
      <p:pic>
        <p:nvPicPr>
          <p:cNvPr id="7"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26459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4" y="849744"/>
            <a:ext cx="9809018" cy="1043711"/>
          </a:xfrm>
        </p:spPr>
        <p:txBody>
          <a:bodyPr/>
          <a:lstStyle/>
          <a:p>
            <a:pPr algn="just"/>
            <a:r>
              <a:rPr lang="ar-IQ" sz="3200" b="1" u="sng" dirty="0">
                <a:latin typeface="Arabic Typesetting" panose="03020402040406030203" pitchFamily="66" charset="-78"/>
                <a:ea typeface="Times New Roman" panose="02020603050405020304" pitchFamily="18" charset="0"/>
                <a:cs typeface="Arabic Typesetting" panose="03020402040406030203" pitchFamily="66" charset="-78"/>
              </a:rPr>
              <a:t>المحور الأول</a:t>
            </a:r>
            <a:r>
              <a:rPr lang="ar-IQ" sz="3200" b="1" dirty="0">
                <a:latin typeface="Arabic Typesetting" panose="03020402040406030203" pitchFamily="66" charset="-78"/>
                <a:ea typeface="Times New Roman" panose="02020603050405020304" pitchFamily="18" charset="0"/>
                <a:cs typeface="Arabic Typesetting" panose="03020402040406030203" pitchFamily="66" charset="-78"/>
              </a:rPr>
              <a:t> : جودة التدريس والتعليم والالتزام الوظيفي يملئ من قبل اللجنة العلمية بعد ان يقدم صاحب العلاقة حقيبة الاستاذ التي تضم الفقرات ( 1 ، 3، 4)، تملئ الفقرتين (2، 5) من قبل المسؤل المباشر ( 40%)</a:t>
            </a:r>
            <a:r>
              <a:rPr lang="en-US" sz="3200" dirty="0">
                <a:latin typeface="Arabic Typesetting" panose="03020402040406030203" pitchFamily="66" charset="-78"/>
                <a:ea typeface="Times New Roman" panose="02020603050405020304" pitchFamily="18" charset="0"/>
                <a:cs typeface="Arabic Typesetting" panose="03020402040406030203" pitchFamily="66" charset="-78"/>
              </a:rPr>
              <a:t/>
            </a:r>
            <a:br>
              <a:rPr lang="en-US" sz="3200" dirty="0">
                <a:latin typeface="Arabic Typesetting" panose="03020402040406030203" pitchFamily="66" charset="-78"/>
                <a:ea typeface="Times New Roman" panose="02020603050405020304" pitchFamily="18" charset="0"/>
                <a:cs typeface="Arabic Typesetting" panose="03020402040406030203" pitchFamily="66" charset="-78"/>
              </a:rPr>
            </a:br>
            <a:endParaRPr lang="en-US" sz="32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434108" y="2336798"/>
            <a:ext cx="11453091" cy="4368800"/>
          </a:xfrm>
          <a:solidFill>
            <a:schemeClr val="tx2">
              <a:lumMod val="40000"/>
              <a:lumOff val="60000"/>
            </a:schemeClr>
          </a:solidFill>
        </p:spPr>
        <p:txBody>
          <a:bodyPr>
            <a:normAutofit lnSpcReduction="10000"/>
          </a:bodyPr>
          <a:lstStyle/>
          <a:p>
            <a:pPr marL="0" indent="0" algn="r" rtl="1">
              <a:buNone/>
            </a:pPr>
            <a:r>
              <a:rPr lang="ar-IQ" sz="2800" b="1" u="sng" dirty="0" smtClean="0">
                <a:solidFill>
                  <a:schemeClr val="tx1"/>
                </a:solidFill>
                <a:latin typeface="Arabic Typesetting" panose="03020402040406030203" pitchFamily="66" charset="-78"/>
                <a:cs typeface="Arabic Typesetting" panose="03020402040406030203" pitchFamily="66" charset="-78"/>
              </a:rPr>
              <a:t>الفقرة الثانية: </a:t>
            </a:r>
            <a:r>
              <a:rPr lang="ar-SA" sz="2800" b="1" dirty="0">
                <a:latin typeface="Arabic Typesetting" panose="03020402040406030203" pitchFamily="66" charset="-78"/>
                <a:cs typeface="Arabic Typesetting" panose="03020402040406030203" pitchFamily="66" charset="-78"/>
              </a:rPr>
              <a:t>ادارة الصف والعلاقة مع الطلبة واثارة دافعيتهم </a:t>
            </a:r>
            <a:r>
              <a:rPr lang="ar-IQ" sz="2800" b="1" dirty="0" smtClean="0">
                <a:solidFill>
                  <a:schemeClr val="tx1"/>
                </a:solidFill>
                <a:latin typeface="Arabic Typesetting" panose="03020402040406030203" pitchFamily="66" charset="-78"/>
                <a:cs typeface="Arabic Typesetting" panose="03020402040406030203" pitchFamily="66" charset="-78"/>
              </a:rPr>
              <a:t>(20 درجة).</a:t>
            </a:r>
          </a:p>
          <a:p>
            <a:pPr lvl="0" algn="r" rtl="1">
              <a:buFont typeface="Wingdings" panose="05000000000000000000" pitchFamily="2" charset="2"/>
              <a:buChar char="Ø"/>
            </a:pPr>
            <a:r>
              <a:rPr lang="ar-SA" sz="2400" b="1" dirty="0">
                <a:latin typeface="Arabic Typesetting" panose="03020402040406030203" pitchFamily="66" charset="-78"/>
                <a:cs typeface="Arabic Typesetting" panose="03020402040406030203" pitchFamily="66" charset="-78"/>
              </a:rPr>
              <a:t>التقييم من خلال استمارة استبيان توزع على الطلبة الذين يدرسهم التدريسي ولكل مقرراته الدراسية ( وفق  استمارة الاستبيانة المرفقة).</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a:latin typeface="Arabic Typesetting" panose="03020402040406030203" pitchFamily="66" charset="-78"/>
                <a:cs typeface="Arabic Typesetting" panose="03020402040406030203" pitchFamily="66" charset="-78"/>
              </a:rPr>
              <a:t>ويتم احتساب الدرجات وفق الاتي: (12 درجة قي حال نسبة 80% فأكثر</a:t>
            </a:r>
            <a:r>
              <a:rPr lang="ar-SA" sz="2400" b="1" dirty="0" smtClean="0">
                <a:latin typeface="Arabic Typesetting" panose="03020402040406030203" pitchFamily="66" charset="-78"/>
                <a:cs typeface="Arabic Typesetting" panose="03020402040406030203" pitchFamily="66" charset="-78"/>
              </a:rPr>
              <a:t>) </a:t>
            </a:r>
            <a:endParaRPr lang="ar-IQ" sz="2400" b="1" dirty="0" smtClean="0">
              <a:latin typeface="Arabic Typesetting" panose="03020402040406030203" pitchFamily="66" charset="-78"/>
              <a:cs typeface="Arabic Typesetting" panose="03020402040406030203" pitchFamily="66" charset="-78"/>
            </a:endParaRPr>
          </a:p>
          <a:p>
            <a:pPr marL="682625" indent="-277813" algn="r" rtl="1">
              <a:buFont typeface="Wingdings" panose="05000000000000000000" pitchFamily="2" charset="2"/>
              <a:buChar char="v"/>
            </a:pPr>
            <a:r>
              <a:rPr lang="ar-SA" sz="2400" b="1" dirty="0" smtClean="0">
                <a:latin typeface="Arabic Typesetting" panose="03020402040406030203" pitchFamily="66" charset="-78"/>
                <a:cs typeface="Arabic Typesetting" panose="03020402040406030203" pitchFamily="66" charset="-78"/>
              </a:rPr>
              <a:t>(</a:t>
            </a:r>
            <a:r>
              <a:rPr lang="ar-SA" sz="2400" b="1" dirty="0">
                <a:latin typeface="Arabic Typesetting" panose="03020402040406030203" pitchFamily="66" charset="-78"/>
                <a:cs typeface="Arabic Typesetting" panose="03020402040406030203" pitchFamily="66" charset="-78"/>
              </a:rPr>
              <a:t>10 درجة في حال نسبة 70-79 %) </a:t>
            </a:r>
            <a:endParaRPr lang="ar-IQ" sz="2400" b="1" dirty="0" smtClean="0">
              <a:latin typeface="Arabic Typesetting" panose="03020402040406030203" pitchFamily="66" charset="-78"/>
              <a:cs typeface="Arabic Typesetting" panose="03020402040406030203" pitchFamily="66" charset="-78"/>
            </a:endParaRPr>
          </a:p>
          <a:p>
            <a:pPr marL="682625" indent="-277813" algn="r" rtl="1">
              <a:buFont typeface="Wingdings" panose="05000000000000000000" pitchFamily="2" charset="2"/>
              <a:buChar char="v"/>
            </a:pPr>
            <a:r>
              <a:rPr lang="ar-SA" sz="2400" b="1" dirty="0" smtClean="0">
                <a:latin typeface="Arabic Typesetting" panose="03020402040406030203" pitchFamily="66" charset="-78"/>
                <a:cs typeface="Arabic Typesetting" panose="03020402040406030203" pitchFamily="66" charset="-78"/>
              </a:rPr>
              <a:t>(</a:t>
            </a:r>
            <a:r>
              <a:rPr lang="ar-SA" sz="2400" b="1" dirty="0">
                <a:latin typeface="Arabic Typesetting" panose="03020402040406030203" pitchFamily="66" charset="-78"/>
                <a:cs typeface="Arabic Typesetting" panose="03020402040406030203" pitchFamily="66" charset="-78"/>
              </a:rPr>
              <a:t>8 درجة في حال نسبة 60-69 %) </a:t>
            </a:r>
            <a:endParaRPr lang="ar-IQ" sz="2400" b="1" dirty="0" smtClean="0">
              <a:latin typeface="Arabic Typesetting" panose="03020402040406030203" pitchFamily="66" charset="-78"/>
              <a:cs typeface="Arabic Typesetting" panose="03020402040406030203" pitchFamily="66" charset="-78"/>
            </a:endParaRPr>
          </a:p>
          <a:p>
            <a:pPr marL="682625" indent="-277813" algn="r" rtl="1">
              <a:buFont typeface="Wingdings" panose="05000000000000000000" pitchFamily="2" charset="2"/>
              <a:buChar char="v"/>
            </a:pPr>
            <a:r>
              <a:rPr lang="ar-SA" sz="2400" b="1" dirty="0" smtClean="0">
                <a:latin typeface="Arabic Typesetting" panose="03020402040406030203" pitchFamily="66" charset="-78"/>
                <a:cs typeface="Arabic Typesetting" panose="03020402040406030203" pitchFamily="66" charset="-78"/>
              </a:rPr>
              <a:t>(</a:t>
            </a:r>
            <a:r>
              <a:rPr lang="ar-SA" sz="2400" b="1" dirty="0">
                <a:latin typeface="Arabic Typesetting" panose="03020402040406030203" pitchFamily="66" charset="-78"/>
                <a:cs typeface="Arabic Typesetting" panose="03020402040406030203" pitchFamily="66" charset="-78"/>
              </a:rPr>
              <a:t>6 درجة في حال نسبة 50-59%)، (4 درجة لما دون ذلك).</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smtClean="0">
                <a:latin typeface="Arabic Typesetting" panose="03020402040406030203" pitchFamily="66" charset="-78"/>
                <a:cs typeface="Arabic Typesetting" panose="03020402040406030203" pitchFamily="66" charset="-78"/>
              </a:rPr>
              <a:t>يؤكد </a:t>
            </a:r>
            <a:r>
              <a:rPr lang="ar-SA" sz="2400" b="1" dirty="0">
                <a:latin typeface="Arabic Typesetting" panose="03020402040406030203" pitchFamily="66" charset="-78"/>
                <a:cs typeface="Arabic Typesetting" panose="03020402040406030203" pitchFamily="66" charset="-78"/>
              </a:rPr>
              <a:t>على الاحساس بالمسؤولية الاجتماعية لدى الطلبة ويحرص على تنمية التفاعل الاجتماعي السليم لديهم (4 درجة).</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smtClean="0">
                <a:latin typeface="Arabic Typesetting" panose="03020402040406030203" pitchFamily="66" charset="-78"/>
                <a:cs typeface="Arabic Typesetting" panose="03020402040406030203" pitchFamily="66" charset="-78"/>
              </a:rPr>
              <a:t>يؤكد </a:t>
            </a:r>
            <a:r>
              <a:rPr lang="ar-SA" sz="2400" b="1" dirty="0">
                <a:latin typeface="Arabic Typesetting" panose="03020402040406030203" pitchFamily="66" charset="-78"/>
                <a:cs typeface="Arabic Typesetting" panose="03020402040406030203" pitchFamily="66" charset="-78"/>
              </a:rPr>
              <a:t>على تنمية القيم والاعراف الجامعية والمجتمعية لدى الطلبة (4 درجة).</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a:latin typeface="Arabic Typesetting" panose="03020402040406030203" pitchFamily="66" charset="-78"/>
                <a:cs typeface="Arabic Typesetting" panose="03020402040406030203" pitchFamily="66" charset="-78"/>
              </a:rPr>
              <a:t>الدرجة القصوى لهذه الفقرة (20) درجة</a:t>
            </a:r>
            <a:endParaRPr lang="ar-IQ" sz="2400" b="1" dirty="0" smtClean="0">
              <a:solidFill>
                <a:schemeClr val="tx1"/>
              </a:solidFill>
              <a:latin typeface="Arabic Typesetting" panose="03020402040406030203" pitchFamily="66" charset="-78"/>
              <a:cs typeface="Arabic Typesetting" panose="03020402040406030203" pitchFamily="66" charset="-78"/>
            </a:endParaRPr>
          </a:p>
        </p:txBody>
      </p:sp>
      <p:pic>
        <p:nvPicPr>
          <p:cNvPr id="5" name="صورة 1" descr="the new logo mohser"/>
          <p:cNvPicPr/>
          <p:nvPr/>
        </p:nvPicPr>
        <p:blipFill>
          <a:blip r:embed="rId4">
            <a:extLst>
              <a:ext uri="{28A0092B-C50C-407E-A947-70E740481C1C}">
                <a14:useLocalDpi xmlns:a14="http://schemas.microsoft.com/office/drawing/2010/main" val="0"/>
              </a:ext>
            </a:extLst>
          </a:blip>
          <a:srcRect/>
          <a:stretch>
            <a:fillRect/>
          </a:stretch>
        </p:blipFill>
        <p:spPr bwMode="auto">
          <a:xfrm>
            <a:off x="434108" y="2097809"/>
            <a:ext cx="1597892" cy="1459346"/>
          </a:xfrm>
          <a:prstGeom prst="rect">
            <a:avLst/>
          </a:prstGeom>
          <a:noFill/>
          <a:ln>
            <a:noFill/>
          </a:ln>
        </p:spPr>
      </p:pic>
      <p:pic>
        <p:nvPicPr>
          <p:cNvPr id="7"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0258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4" y="849744"/>
            <a:ext cx="9809018" cy="1043711"/>
          </a:xfrm>
        </p:spPr>
        <p:txBody>
          <a:bodyPr/>
          <a:lstStyle/>
          <a:p>
            <a:pPr algn="just"/>
            <a:r>
              <a:rPr lang="ar-IQ" sz="3200" b="1" u="sng" dirty="0">
                <a:latin typeface="Arabic Typesetting" panose="03020402040406030203" pitchFamily="66" charset="-78"/>
                <a:ea typeface="Times New Roman" panose="02020603050405020304" pitchFamily="18" charset="0"/>
                <a:cs typeface="Arabic Typesetting" panose="03020402040406030203" pitchFamily="66" charset="-78"/>
              </a:rPr>
              <a:t>المحور الأول</a:t>
            </a:r>
            <a:r>
              <a:rPr lang="ar-IQ" sz="3200" b="1" dirty="0">
                <a:latin typeface="Arabic Typesetting" panose="03020402040406030203" pitchFamily="66" charset="-78"/>
                <a:ea typeface="Times New Roman" panose="02020603050405020304" pitchFamily="18" charset="0"/>
                <a:cs typeface="Arabic Typesetting" panose="03020402040406030203" pitchFamily="66" charset="-78"/>
              </a:rPr>
              <a:t> : جودة التدريس والتعليم والالتزام الوظيفي يملئ من قبل اللجنة العلمية بعد ان يقدم صاحب العلاقة حقيبة الاستاذ التي تضم الفقرات ( 1 ، 3، 4)، تملئ الفقرتين (2، 5) من قبل المسؤل المباشر ( 40%)</a:t>
            </a:r>
            <a:r>
              <a:rPr lang="en-US" sz="3200" dirty="0">
                <a:latin typeface="Arabic Typesetting" panose="03020402040406030203" pitchFamily="66" charset="-78"/>
                <a:ea typeface="Times New Roman" panose="02020603050405020304" pitchFamily="18" charset="0"/>
                <a:cs typeface="Arabic Typesetting" panose="03020402040406030203" pitchFamily="66" charset="-78"/>
              </a:rPr>
              <a:t/>
            </a:r>
            <a:br>
              <a:rPr lang="en-US" sz="3200" dirty="0">
                <a:latin typeface="Arabic Typesetting" panose="03020402040406030203" pitchFamily="66" charset="-78"/>
                <a:ea typeface="Times New Roman" panose="02020603050405020304" pitchFamily="18" charset="0"/>
                <a:cs typeface="Arabic Typesetting" panose="03020402040406030203" pitchFamily="66" charset="-78"/>
              </a:rPr>
            </a:br>
            <a:endParaRPr lang="en-US" sz="32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434108" y="2336798"/>
            <a:ext cx="11453091" cy="4368800"/>
          </a:xfrm>
          <a:solidFill>
            <a:schemeClr val="tx2">
              <a:lumMod val="40000"/>
              <a:lumOff val="60000"/>
            </a:schemeClr>
          </a:solidFill>
        </p:spPr>
        <p:txBody>
          <a:bodyPr>
            <a:normAutofit/>
          </a:bodyPr>
          <a:lstStyle/>
          <a:p>
            <a:pPr marL="0" indent="0" algn="r" rtl="1">
              <a:buNone/>
            </a:pPr>
            <a:r>
              <a:rPr lang="ar-IQ" sz="2800" b="1" u="sng" dirty="0" smtClean="0">
                <a:solidFill>
                  <a:schemeClr val="tx1"/>
                </a:solidFill>
                <a:latin typeface="Arabic Typesetting" panose="03020402040406030203" pitchFamily="66" charset="-78"/>
                <a:cs typeface="Arabic Typesetting" panose="03020402040406030203" pitchFamily="66" charset="-78"/>
              </a:rPr>
              <a:t>الفقرة الثالثة: </a:t>
            </a:r>
            <a:r>
              <a:rPr lang="ar-SA" sz="2800" b="1" dirty="0">
                <a:latin typeface="Arabic Typesetting" panose="03020402040406030203" pitchFamily="66" charset="-78"/>
                <a:cs typeface="Arabic Typesetting" panose="03020402040406030203" pitchFamily="66" charset="-78"/>
              </a:rPr>
              <a:t>التعليم المدمج </a:t>
            </a:r>
            <a:r>
              <a:rPr lang="ar-IQ" sz="2800" b="1" dirty="0" smtClean="0">
                <a:solidFill>
                  <a:schemeClr val="tx1"/>
                </a:solidFill>
                <a:latin typeface="Arabic Typesetting" panose="03020402040406030203" pitchFamily="66" charset="-78"/>
                <a:cs typeface="Arabic Typesetting" panose="03020402040406030203" pitchFamily="66" charset="-78"/>
              </a:rPr>
              <a:t>(20 درجة).</a:t>
            </a:r>
          </a:p>
          <a:p>
            <a:pPr marL="0" indent="0" algn="r" rtl="1">
              <a:buNone/>
            </a:pPr>
            <a:r>
              <a:rPr lang="ar-SA" sz="2400" b="1" dirty="0">
                <a:latin typeface="Arabic Typesetting" panose="03020402040406030203" pitchFamily="66" charset="-78"/>
                <a:cs typeface="Arabic Typesetting" panose="03020402040406030203" pitchFamily="66" charset="-78"/>
              </a:rPr>
              <a:t>تمنح (</a:t>
            </a:r>
            <a:r>
              <a:rPr lang="ar-IQ" sz="2400" b="1" dirty="0">
                <a:latin typeface="Arabic Typesetting" panose="03020402040406030203" pitchFamily="66" charset="-78"/>
                <a:cs typeface="Arabic Typesetting" panose="03020402040406030203" pitchFamily="66" charset="-78"/>
              </a:rPr>
              <a:t>4</a:t>
            </a:r>
            <a:r>
              <a:rPr lang="ar-SA" sz="2400" b="1" dirty="0">
                <a:latin typeface="Arabic Typesetting" panose="03020402040406030203" pitchFamily="66" charset="-78"/>
                <a:cs typeface="Arabic Typesetting" panose="03020402040406030203" pitchFamily="66" charset="-78"/>
              </a:rPr>
              <a:t>) درجات لكل فقرة</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smtClean="0">
                <a:latin typeface="Arabic Typesetting" panose="03020402040406030203" pitchFamily="66" charset="-78"/>
                <a:cs typeface="Arabic Typesetting" panose="03020402040406030203" pitchFamily="66" charset="-78"/>
              </a:rPr>
              <a:t> </a:t>
            </a:r>
            <a:r>
              <a:rPr lang="ar-SA" sz="2400" b="1" dirty="0">
                <a:latin typeface="Arabic Typesetting" panose="03020402040406030203" pitchFamily="66" charset="-78"/>
                <a:cs typeface="Arabic Typesetting" panose="03020402040406030203" pitchFamily="66" charset="-78"/>
              </a:rPr>
              <a:t>يستخدم طرائق تدريس متعددة  ومتنوعة (المحاضرة ، المناقشة ، الاستقصاء ، العصف الذهني ، غيرها)</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smtClean="0">
                <a:latin typeface="Arabic Typesetting" panose="03020402040406030203" pitchFamily="66" charset="-78"/>
                <a:cs typeface="Arabic Typesetting" panose="03020402040406030203" pitchFamily="66" charset="-78"/>
              </a:rPr>
              <a:t> </a:t>
            </a:r>
            <a:r>
              <a:rPr lang="ar-SA" sz="2400" b="1" dirty="0">
                <a:latin typeface="Arabic Typesetting" panose="03020402040406030203" pitchFamily="66" charset="-78"/>
                <a:cs typeface="Arabic Typesetting" panose="03020402040406030203" pitchFamily="66" charset="-78"/>
              </a:rPr>
              <a:t>يستخدم الامثلة التوضيحية والتطبيقية لأثراء المادة التعليمية</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smtClean="0">
                <a:latin typeface="Arabic Typesetting" panose="03020402040406030203" pitchFamily="66" charset="-78"/>
                <a:cs typeface="Arabic Typesetting" panose="03020402040406030203" pitchFamily="66" charset="-78"/>
              </a:rPr>
              <a:t>يستخدم </a:t>
            </a:r>
            <a:r>
              <a:rPr lang="ar-SA" sz="2400" b="1" dirty="0">
                <a:latin typeface="Arabic Typesetting" panose="03020402040406030203" pitchFamily="66" charset="-78"/>
                <a:cs typeface="Arabic Typesetting" panose="03020402040406030203" pitchFamily="66" charset="-78"/>
              </a:rPr>
              <a:t>وسائل الإيضاح او عرض افلام علمية متخصصة او اي وسيلة اخرى.</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smtClean="0">
                <a:latin typeface="Arabic Typesetting" panose="03020402040406030203" pitchFamily="66" charset="-78"/>
                <a:cs typeface="Arabic Typesetting" panose="03020402040406030203" pitchFamily="66" charset="-78"/>
              </a:rPr>
              <a:t> </a:t>
            </a:r>
            <a:r>
              <a:rPr lang="ar-SA" sz="2400" b="1" dirty="0">
                <a:latin typeface="Arabic Typesetting" panose="03020402040406030203" pitchFamily="66" charset="-78"/>
                <a:cs typeface="Arabic Typesetting" panose="03020402040406030203" pitchFamily="66" charset="-78"/>
              </a:rPr>
              <a:t>ينشر محاضراته وفعالياته العلمية على الموقع الالكتروني  للكلية او القنوات التعليمية للكلية او للتدريسي </a:t>
            </a:r>
            <a:r>
              <a:rPr lang="ar-SA" sz="2400" b="1" dirty="0" smtClean="0">
                <a:latin typeface="Arabic Typesetting" panose="03020402040406030203" pitchFamily="66" charset="-78"/>
                <a:cs typeface="Arabic Typesetting" panose="03020402040406030203" pitchFamily="66" charset="-78"/>
              </a:rPr>
              <a:t>(</a:t>
            </a:r>
            <a:r>
              <a:rPr lang="ar-SA" sz="2400" b="1" dirty="0">
                <a:latin typeface="Arabic Typesetting" panose="03020402040406030203" pitchFamily="66" charset="-78"/>
                <a:cs typeface="Arabic Typesetting" panose="03020402040406030203" pitchFamily="66" charset="-78"/>
              </a:rPr>
              <a:t>على ان لا تقل عن 5 محاضرات او فعاليات ) </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smtClean="0">
                <a:latin typeface="Arabic Typesetting" panose="03020402040406030203" pitchFamily="66" charset="-78"/>
                <a:cs typeface="Arabic Typesetting" panose="03020402040406030203" pitchFamily="66" charset="-78"/>
              </a:rPr>
              <a:t> </a:t>
            </a:r>
            <a:r>
              <a:rPr lang="ar-SA" sz="2400" b="1" dirty="0">
                <a:latin typeface="Arabic Typesetting" panose="03020402040406030203" pitchFamily="66" charset="-78"/>
                <a:cs typeface="Arabic Typesetting" panose="03020402040406030203" pitchFamily="66" charset="-78"/>
              </a:rPr>
              <a:t>يستخدم المنصات الالكترونية للتواصل مع الطلبة</a:t>
            </a:r>
            <a:r>
              <a:rPr lang="ar-SA" sz="2400" dirty="0">
                <a:latin typeface="Arabic Typesetting" panose="03020402040406030203" pitchFamily="66" charset="-78"/>
                <a:cs typeface="Arabic Typesetting" panose="03020402040406030203" pitchFamily="66" charset="-78"/>
              </a:rPr>
              <a:t> </a:t>
            </a:r>
            <a:r>
              <a:rPr lang="ar-SA" sz="2400" b="1" dirty="0">
                <a:latin typeface="Arabic Typesetting" panose="03020402040406030203" pitchFamily="66" charset="-78"/>
                <a:cs typeface="Arabic Typesetting" panose="03020402040406030203" pitchFamily="66" charset="-78"/>
              </a:rPr>
              <a:t>مثل</a:t>
            </a:r>
            <a:r>
              <a:rPr lang="ar-SA" sz="2400" dirty="0">
                <a:latin typeface="Arabic Typesetting" panose="03020402040406030203" pitchFamily="66" charset="-78"/>
                <a:cs typeface="Arabic Typesetting" panose="03020402040406030203" pitchFamily="66" charset="-78"/>
              </a:rPr>
              <a:t> </a:t>
            </a:r>
            <a:r>
              <a:rPr lang="ar-SA" sz="2400" b="1" dirty="0" smtClean="0">
                <a:latin typeface="Arabic Typesetting" panose="03020402040406030203" pitchFamily="66" charset="-78"/>
                <a:cs typeface="Arabic Typesetting" panose="03020402040406030203" pitchFamily="66" charset="-78"/>
              </a:rPr>
              <a:t>(</a:t>
            </a:r>
            <a:r>
              <a:rPr lang="en-US" sz="2400" b="1" dirty="0" smtClean="0">
                <a:latin typeface="Arabic Typesetting" panose="03020402040406030203" pitchFamily="66" charset="-78"/>
                <a:cs typeface="Arabic Typesetting" panose="03020402040406030203" pitchFamily="66" charset="-78"/>
              </a:rPr>
              <a:t> Moodle</a:t>
            </a:r>
            <a:r>
              <a:rPr lang="en-US" sz="2400" b="1" dirty="0">
                <a:latin typeface="Arabic Typesetting" panose="03020402040406030203" pitchFamily="66" charset="-78"/>
                <a:cs typeface="Arabic Typesetting" panose="03020402040406030203" pitchFamily="66" charset="-78"/>
              </a:rPr>
              <a:t>, Google </a:t>
            </a:r>
            <a:r>
              <a:rPr lang="en-US" sz="2400" b="1" dirty="0" smtClean="0">
                <a:latin typeface="Arabic Typesetting" panose="03020402040406030203" pitchFamily="66" charset="-78"/>
                <a:cs typeface="Arabic Typesetting" panose="03020402040406030203" pitchFamily="66" charset="-78"/>
              </a:rPr>
              <a:t>Classroom</a:t>
            </a:r>
            <a:r>
              <a:rPr lang="ar-IQ" sz="2400" b="1" dirty="0" smtClean="0">
                <a:latin typeface="Arabic Typesetting" panose="03020402040406030203" pitchFamily="66" charset="-78"/>
                <a:cs typeface="Arabic Typesetting" panose="03020402040406030203" pitchFamily="66" charset="-78"/>
              </a:rPr>
              <a:t>,</a:t>
            </a:r>
            <a:r>
              <a:rPr lang="en-US" sz="2400" b="1" dirty="0" smtClean="0">
                <a:latin typeface="Arabic Typesetting" panose="03020402040406030203" pitchFamily="66" charset="-78"/>
                <a:cs typeface="Arabic Typesetting" panose="03020402040406030203" pitchFamily="66" charset="-78"/>
              </a:rPr>
              <a:t>  Edmodo</a:t>
            </a:r>
            <a:r>
              <a:rPr lang="ar-SA" sz="2400" b="1" dirty="0" smtClean="0">
                <a:latin typeface="Arabic Typesetting" panose="03020402040406030203" pitchFamily="66" charset="-78"/>
                <a:cs typeface="Arabic Typesetting" panose="03020402040406030203" pitchFamily="66" charset="-78"/>
              </a:rPr>
              <a:t>)</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a:latin typeface="Arabic Typesetting" panose="03020402040406030203" pitchFamily="66" charset="-78"/>
                <a:cs typeface="Arabic Typesetting" panose="03020402040406030203" pitchFamily="66" charset="-78"/>
              </a:rPr>
              <a:t>الدرجة القصوى لهذه الفقرة (20) درجة </a:t>
            </a:r>
            <a:endParaRPr lang="ar-IQ" sz="2400" b="1" dirty="0" smtClean="0">
              <a:solidFill>
                <a:schemeClr val="tx1"/>
              </a:solidFill>
              <a:latin typeface="Arabic Typesetting" panose="03020402040406030203" pitchFamily="66" charset="-78"/>
              <a:cs typeface="Arabic Typesetting" panose="03020402040406030203" pitchFamily="66" charset="-78"/>
            </a:endParaRPr>
          </a:p>
        </p:txBody>
      </p:sp>
      <p:pic>
        <p:nvPicPr>
          <p:cNvPr id="5" name="صورة 1" descr="the new logo mohser"/>
          <p:cNvPicPr/>
          <p:nvPr/>
        </p:nvPicPr>
        <p:blipFill>
          <a:blip r:embed="rId4">
            <a:extLst>
              <a:ext uri="{28A0092B-C50C-407E-A947-70E740481C1C}">
                <a14:useLocalDpi xmlns:a14="http://schemas.microsoft.com/office/drawing/2010/main" val="0"/>
              </a:ext>
            </a:extLst>
          </a:blip>
          <a:srcRect/>
          <a:stretch>
            <a:fillRect/>
          </a:stretch>
        </p:blipFill>
        <p:spPr bwMode="auto">
          <a:xfrm>
            <a:off x="434108" y="2097809"/>
            <a:ext cx="1597892" cy="1459346"/>
          </a:xfrm>
          <a:prstGeom prst="rect">
            <a:avLst/>
          </a:prstGeom>
          <a:noFill/>
          <a:ln>
            <a:noFill/>
          </a:ln>
        </p:spPr>
      </p:pic>
      <p:pic>
        <p:nvPicPr>
          <p:cNvPr id="6"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6848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4" y="849744"/>
            <a:ext cx="9809018" cy="1043711"/>
          </a:xfrm>
        </p:spPr>
        <p:txBody>
          <a:bodyPr/>
          <a:lstStyle/>
          <a:p>
            <a:pPr algn="just"/>
            <a:r>
              <a:rPr lang="ar-IQ" sz="3200" b="1" u="sng" dirty="0">
                <a:latin typeface="Arabic Typesetting" panose="03020402040406030203" pitchFamily="66" charset="-78"/>
                <a:ea typeface="Times New Roman" panose="02020603050405020304" pitchFamily="18" charset="0"/>
                <a:cs typeface="Arabic Typesetting" panose="03020402040406030203" pitchFamily="66" charset="-78"/>
              </a:rPr>
              <a:t>المحور الأول</a:t>
            </a:r>
            <a:r>
              <a:rPr lang="ar-IQ" sz="3200" b="1" dirty="0">
                <a:latin typeface="Arabic Typesetting" panose="03020402040406030203" pitchFamily="66" charset="-78"/>
                <a:ea typeface="Times New Roman" panose="02020603050405020304" pitchFamily="18" charset="0"/>
                <a:cs typeface="Arabic Typesetting" panose="03020402040406030203" pitchFamily="66" charset="-78"/>
              </a:rPr>
              <a:t> : جودة التدريس والتعليم والالتزام الوظيفي يملئ من قبل اللجنة العلمية بعد ان يقدم صاحب العلاقة حقيبة الاستاذ التي تضم الفقرات ( 1 ، 3، 4)، تملئ الفقرتين (2، 5) من قبل المسؤل المباشر ( 40%)</a:t>
            </a:r>
            <a:r>
              <a:rPr lang="en-US" sz="3200" dirty="0">
                <a:latin typeface="Arabic Typesetting" panose="03020402040406030203" pitchFamily="66" charset="-78"/>
                <a:ea typeface="Times New Roman" panose="02020603050405020304" pitchFamily="18" charset="0"/>
                <a:cs typeface="Arabic Typesetting" panose="03020402040406030203" pitchFamily="66" charset="-78"/>
              </a:rPr>
              <a:t/>
            </a:r>
            <a:br>
              <a:rPr lang="en-US" sz="3200" dirty="0">
                <a:latin typeface="Arabic Typesetting" panose="03020402040406030203" pitchFamily="66" charset="-78"/>
                <a:ea typeface="Times New Roman" panose="02020603050405020304" pitchFamily="18" charset="0"/>
                <a:cs typeface="Arabic Typesetting" panose="03020402040406030203" pitchFamily="66" charset="-78"/>
              </a:rPr>
            </a:br>
            <a:endParaRPr lang="en-US" sz="32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434108" y="2336798"/>
            <a:ext cx="11453091" cy="4368800"/>
          </a:xfrm>
          <a:solidFill>
            <a:schemeClr val="tx2">
              <a:lumMod val="40000"/>
              <a:lumOff val="60000"/>
            </a:schemeClr>
          </a:solidFill>
        </p:spPr>
        <p:txBody>
          <a:bodyPr>
            <a:normAutofit/>
          </a:bodyPr>
          <a:lstStyle/>
          <a:p>
            <a:pPr marL="0" indent="0" algn="r" rtl="1">
              <a:buNone/>
            </a:pPr>
            <a:r>
              <a:rPr lang="ar-IQ" sz="2800" b="1" u="sng" dirty="0" smtClean="0">
                <a:solidFill>
                  <a:schemeClr val="tx1"/>
                </a:solidFill>
                <a:latin typeface="Arabic Typesetting" panose="03020402040406030203" pitchFamily="66" charset="-78"/>
                <a:cs typeface="Arabic Typesetting" panose="03020402040406030203" pitchFamily="66" charset="-78"/>
              </a:rPr>
              <a:t>الفقرة الرابعة:</a:t>
            </a:r>
            <a:r>
              <a:rPr lang="ar-IQ" sz="2800" b="1" dirty="0" smtClean="0">
                <a:solidFill>
                  <a:schemeClr val="tx1"/>
                </a:solidFill>
                <a:latin typeface="Arabic Typesetting" panose="03020402040406030203" pitchFamily="66" charset="-78"/>
                <a:cs typeface="Arabic Typesetting" panose="03020402040406030203" pitchFamily="66" charset="-78"/>
              </a:rPr>
              <a:t> </a:t>
            </a:r>
            <a:r>
              <a:rPr lang="ar-SA" sz="2800" b="1" dirty="0">
                <a:latin typeface="Arabic Typesetting" panose="03020402040406030203" pitchFamily="66" charset="-78"/>
                <a:cs typeface="Arabic Typesetting" panose="03020402040406030203" pitchFamily="66" charset="-78"/>
              </a:rPr>
              <a:t>وصف المقرر الدراسي وتحديثه والاساليب المستعملة في تقييم الطلبة </a:t>
            </a:r>
            <a:r>
              <a:rPr lang="ar-IQ" sz="2800" b="1" dirty="0" smtClean="0">
                <a:solidFill>
                  <a:schemeClr val="tx1"/>
                </a:solidFill>
                <a:latin typeface="Arabic Typesetting" panose="03020402040406030203" pitchFamily="66" charset="-78"/>
                <a:cs typeface="Arabic Typesetting" panose="03020402040406030203" pitchFamily="66" charset="-78"/>
              </a:rPr>
              <a:t>(20 درجة).</a:t>
            </a:r>
          </a:p>
          <a:p>
            <a:pPr marL="0" indent="0" algn="r" rtl="1">
              <a:buNone/>
            </a:pPr>
            <a:r>
              <a:rPr lang="ar-IQ" sz="2400" b="1" dirty="0" smtClean="0">
                <a:latin typeface="Arabic Typesetting" panose="03020402040406030203" pitchFamily="66" charset="-78"/>
                <a:cs typeface="Arabic Typesetting" panose="03020402040406030203" pitchFamily="66" charset="-78"/>
              </a:rPr>
              <a:t>  ت</a:t>
            </a:r>
            <a:r>
              <a:rPr lang="ar-SA" sz="2400" b="1" dirty="0" smtClean="0">
                <a:latin typeface="Arabic Typesetting" panose="03020402040406030203" pitchFamily="66" charset="-78"/>
                <a:cs typeface="Arabic Typesetting" panose="03020402040406030203" pitchFamily="66" charset="-78"/>
              </a:rPr>
              <a:t>منح </a:t>
            </a:r>
            <a:r>
              <a:rPr lang="ar-SA" sz="2400" b="1" dirty="0">
                <a:latin typeface="Arabic Typesetting" panose="03020402040406030203" pitchFamily="66" charset="-78"/>
                <a:cs typeface="Arabic Typesetting" panose="03020402040406030203" pitchFamily="66" charset="-78"/>
              </a:rPr>
              <a:t>(4) درجات لكل فقرة</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smtClean="0">
                <a:latin typeface="Arabic Typesetting" panose="03020402040406030203" pitchFamily="66" charset="-78"/>
                <a:cs typeface="Arabic Typesetting" panose="03020402040406030203" pitchFamily="66" charset="-78"/>
              </a:rPr>
              <a:t> </a:t>
            </a:r>
            <a:r>
              <a:rPr lang="ar-SA" sz="2400" b="1" dirty="0">
                <a:latin typeface="Arabic Typesetting" panose="03020402040406030203" pitchFamily="66" charset="-78"/>
                <a:cs typeface="Arabic Typesetting" panose="03020402040406030203" pitchFamily="66" charset="-78"/>
              </a:rPr>
              <a:t>يقدم وصف المقرر الدراسي في بداية العام الدراسي متضمنة للخطة الدراسية للمقرر </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smtClean="0">
                <a:latin typeface="Arabic Typesetting" panose="03020402040406030203" pitchFamily="66" charset="-78"/>
                <a:cs typeface="Arabic Typesetting" panose="03020402040406030203" pitchFamily="66" charset="-78"/>
              </a:rPr>
              <a:t> </a:t>
            </a:r>
            <a:r>
              <a:rPr lang="ar-SA" sz="2400" b="1" dirty="0">
                <a:latin typeface="Arabic Typesetting" panose="03020402040406030203" pitchFamily="66" charset="-78"/>
                <a:cs typeface="Arabic Typesetting" panose="03020402040406030203" pitchFamily="66" charset="-78"/>
              </a:rPr>
              <a:t>يعرض مفردات المقرر ويوزع الانشطة والواجبات على الطلبة</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smtClean="0">
                <a:latin typeface="Arabic Typesetting" panose="03020402040406030203" pitchFamily="66" charset="-78"/>
                <a:cs typeface="Arabic Typesetting" panose="03020402040406030203" pitchFamily="66" charset="-78"/>
              </a:rPr>
              <a:t>يقدم </a:t>
            </a:r>
            <a:r>
              <a:rPr lang="ar-SA" sz="2400" b="1" dirty="0">
                <a:latin typeface="Arabic Typesetting" panose="03020402040406030203" pitchFamily="66" charset="-78"/>
                <a:cs typeface="Arabic Typesetting" panose="03020402040406030203" pitchFamily="66" charset="-78"/>
              </a:rPr>
              <a:t>مقترحات لتطوير المقرر ومفرداته ويستخدم المصادر الحديثة في اعداد المحاضرات والانشطة دورياً .</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smtClean="0">
                <a:latin typeface="Arabic Typesetting" panose="03020402040406030203" pitchFamily="66" charset="-78"/>
                <a:cs typeface="Arabic Typesetting" panose="03020402040406030203" pitchFamily="66" charset="-78"/>
              </a:rPr>
              <a:t>يستخدم </a:t>
            </a:r>
            <a:r>
              <a:rPr lang="ar-SA" sz="2400" b="1" dirty="0">
                <a:latin typeface="Arabic Typesetting" panose="03020402040406030203" pitchFamily="66" charset="-78"/>
                <a:cs typeface="Arabic Typesetting" panose="03020402040406030203" pitchFamily="66" charset="-78"/>
              </a:rPr>
              <a:t>اساليب متنوعة لتقييم اداء الطلبة (اختبارات تحريرية ، شفوية ، ادائية، تقاريرالكترونية ,انشطة الكترونية او غيرها) وبشكل دوري </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smtClean="0">
                <a:latin typeface="Arabic Typesetting" panose="03020402040406030203" pitchFamily="66" charset="-78"/>
                <a:cs typeface="Arabic Typesetting" panose="03020402040406030203" pitchFamily="66" charset="-78"/>
              </a:rPr>
              <a:t>يقدم </a:t>
            </a:r>
            <a:r>
              <a:rPr lang="ar-SA" sz="2400" b="1" dirty="0">
                <a:latin typeface="Arabic Typesetting" panose="03020402040406030203" pitchFamily="66" charset="-78"/>
                <a:cs typeface="Arabic Typesetting" panose="03020402040406030203" pitchFamily="66" charset="-78"/>
              </a:rPr>
              <a:t>تغذية راجعة للطلبة حول ادائهم في الاختبارات ويعرض الاجابات النموذجية لأسئلة الاختبارات الدورية </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a:latin typeface="Arabic Typesetting" panose="03020402040406030203" pitchFamily="66" charset="-78"/>
                <a:cs typeface="Arabic Typesetting" panose="03020402040406030203" pitchFamily="66" charset="-78"/>
              </a:rPr>
              <a:t>الدرجة القصوى لهذه الفقرة (20) درجة</a:t>
            </a:r>
            <a:endParaRPr lang="ar-IQ" sz="2400" b="1" dirty="0" smtClean="0">
              <a:solidFill>
                <a:schemeClr val="tx1"/>
              </a:solidFill>
              <a:latin typeface="Arabic Typesetting" panose="03020402040406030203" pitchFamily="66" charset="-78"/>
              <a:cs typeface="Arabic Typesetting" panose="03020402040406030203" pitchFamily="66" charset="-78"/>
            </a:endParaRPr>
          </a:p>
        </p:txBody>
      </p:sp>
      <p:pic>
        <p:nvPicPr>
          <p:cNvPr id="5" name="صورة 1" descr="the new logo mohser"/>
          <p:cNvPicPr/>
          <p:nvPr/>
        </p:nvPicPr>
        <p:blipFill>
          <a:blip r:embed="rId4">
            <a:extLst>
              <a:ext uri="{28A0092B-C50C-407E-A947-70E740481C1C}">
                <a14:useLocalDpi xmlns:a14="http://schemas.microsoft.com/office/drawing/2010/main" val="0"/>
              </a:ext>
            </a:extLst>
          </a:blip>
          <a:srcRect/>
          <a:stretch>
            <a:fillRect/>
          </a:stretch>
        </p:blipFill>
        <p:spPr bwMode="auto">
          <a:xfrm>
            <a:off x="434108" y="2097809"/>
            <a:ext cx="1597892" cy="1459346"/>
          </a:xfrm>
          <a:prstGeom prst="rect">
            <a:avLst/>
          </a:prstGeom>
          <a:noFill/>
          <a:ln>
            <a:noFill/>
          </a:ln>
        </p:spPr>
      </p:pic>
      <p:pic>
        <p:nvPicPr>
          <p:cNvPr id="4"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2656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4" y="849744"/>
            <a:ext cx="9809018" cy="1043711"/>
          </a:xfrm>
        </p:spPr>
        <p:txBody>
          <a:bodyPr/>
          <a:lstStyle/>
          <a:p>
            <a:pPr algn="just"/>
            <a:r>
              <a:rPr lang="ar-IQ" sz="3200" b="1" u="sng" dirty="0">
                <a:latin typeface="Arabic Typesetting" panose="03020402040406030203" pitchFamily="66" charset="-78"/>
                <a:ea typeface="Times New Roman" panose="02020603050405020304" pitchFamily="18" charset="0"/>
                <a:cs typeface="Arabic Typesetting" panose="03020402040406030203" pitchFamily="66" charset="-78"/>
              </a:rPr>
              <a:t>المحور الأول</a:t>
            </a:r>
            <a:r>
              <a:rPr lang="ar-IQ" sz="3200" b="1" dirty="0">
                <a:latin typeface="Arabic Typesetting" panose="03020402040406030203" pitchFamily="66" charset="-78"/>
                <a:ea typeface="Times New Roman" panose="02020603050405020304" pitchFamily="18" charset="0"/>
                <a:cs typeface="Arabic Typesetting" panose="03020402040406030203" pitchFamily="66" charset="-78"/>
              </a:rPr>
              <a:t> : جودة التدريس والتعليم والالتزام الوظيفي يملئ من قبل اللجنة العلمية بعد ان يقدم صاحب العلاقة حقيبة الاستاذ التي تضم الفقرات ( 1 ، 3، 4)، تملئ الفقرتين (2، 5) من قبل المسؤل المباشر ( 40%)</a:t>
            </a:r>
            <a:r>
              <a:rPr lang="en-US" sz="3200" dirty="0">
                <a:latin typeface="Arabic Typesetting" panose="03020402040406030203" pitchFamily="66" charset="-78"/>
                <a:ea typeface="Times New Roman" panose="02020603050405020304" pitchFamily="18" charset="0"/>
                <a:cs typeface="Arabic Typesetting" panose="03020402040406030203" pitchFamily="66" charset="-78"/>
              </a:rPr>
              <a:t/>
            </a:r>
            <a:br>
              <a:rPr lang="en-US" sz="3200" dirty="0">
                <a:latin typeface="Arabic Typesetting" panose="03020402040406030203" pitchFamily="66" charset="-78"/>
                <a:ea typeface="Times New Roman" panose="02020603050405020304" pitchFamily="18" charset="0"/>
                <a:cs typeface="Arabic Typesetting" panose="03020402040406030203" pitchFamily="66" charset="-78"/>
              </a:rPr>
            </a:br>
            <a:endParaRPr lang="en-US" sz="32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434108" y="2336798"/>
            <a:ext cx="11453091" cy="4368800"/>
          </a:xfrm>
          <a:solidFill>
            <a:schemeClr val="tx2">
              <a:lumMod val="40000"/>
              <a:lumOff val="60000"/>
            </a:schemeClr>
          </a:solidFill>
        </p:spPr>
        <p:txBody>
          <a:bodyPr>
            <a:normAutofit/>
          </a:bodyPr>
          <a:lstStyle/>
          <a:p>
            <a:pPr marL="0" indent="0" algn="r" rtl="1">
              <a:buNone/>
            </a:pPr>
            <a:r>
              <a:rPr lang="ar-IQ" sz="2800" b="1" u="sng" dirty="0" smtClean="0">
                <a:solidFill>
                  <a:schemeClr val="tx1"/>
                </a:solidFill>
                <a:latin typeface="Arabic Typesetting" panose="03020402040406030203" pitchFamily="66" charset="-78"/>
                <a:cs typeface="Arabic Typesetting" panose="03020402040406030203" pitchFamily="66" charset="-78"/>
              </a:rPr>
              <a:t>الفقرة الخامسة:</a:t>
            </a:r>
            <a:r>
              <a:rPr lang="ar-IQ" sz="2800" b="1" dirty="0" smtClean="0">
                <a:solidFill>
                  <a:schemeClr val="tx1"/>
                </a:solidFill>
                <a:latin typeface="Arabic Typesetting" panose="03020402040406030203" pitchFamily="66" charset="-78"/>
                <a:cs typeface="Arabic Typesetting" panose="03020402040406030203" pitchFamily="66" charset="-78"/>
              </a:rPr>
              <a:t> </a:t>
            </a:r>
            <a:r>
              <a:rPr lang="ar-IQ" sz="2800" b="1" dirty="0">
                <a:latin typeface="Arabic Typesetting" panose="03020402040406030203" pitchFamily="66" charset="-78"/>
                <a:cs typeface="Arabic Typesetting" panose="03020402040406030203" pitchFamily="66" charset="-78"/>
              </a:rPr>
              <a:t>الالتزام الوظيفي </a:t>
            </a:r>
            <a:r>
              <a:rPr lang="ar-IQ" sz="2800" b="1" dirty="0" smtClean="0">
                <a:solidFill>
                  <a:schemeClr val="tx1"/>
                </a:solidFill>
                <a:latin typeface="Arabic Typesetting" panose="03020402040406030203" pitchFamily="66" charset="-78"/>
                <a:cs typeface="Arabic Typesetting" panose="03020402040406030203" pitchFamily="66" charset="-78"/>
              </a:rPr>
              <a:t>(20 درجة).</a:t>
            </a:r>
          </a:p>
          <a:p>
            <a:pPr marL="0" indent="0" algn="r" rtl="1">
              <a:buNone/>
            </a:pPr>
            <a:r>
              <a:rPr lang="ar-IQ" sz="2400" b="1" dirty="0" smtClean="0">
                <a:latin typeface="Arabic Typesetting" panose="03020402040406030203" pitchFamily="66" charset="-78"/>
                <a:cs typeface="Arabic Typesetting" panose="03020402040406030203" pitchFamily="66" charset="-78"/>
              </a:rPr>
              <a:t> </a:t>
            </a:r>
            <a:r>
              <a:rPr lang="ar-SA" sz="2400" b="1" dirty="0" smtClean="0">
                <a:latin typeface="Arabic Typesetting" panose="03020402040406030203" pitchFamily="66" charset="-78"/>
                <a:cs typeface="Arabic Typesetting" panose="03020402040406030203" pitchFamily="66" charset="-78"/>
              </a:rPr>
              <a:t>تمنح </a:t>
            </a:r>
            <a:r>
              <a:rPr lang="ar-SA" sz="2400" b="1" dirty="0">
                <a:latin typeface="Arabic Typesetting" panose="03020402040406030203" pitchFamily="66" charset="-78"/>
                <a:cs typeface="Arabic Typesetting" panose="03020402040406030203" pitchFamily="66" charset="-78"/>
              </a:rPr>
              <a:t>(4) درجات لكل فقرة</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smtClean="0">
                <a:latin typeface="Arabic Typesetting" panose="03020402040406030203" pitchFamily="66" charset="-78"/>
                <a:cs typeface="Arabic Typesetting" panose="03020402040406030203" pitchFamily="66" charset="-78"/>
              </a:rPr>
              <a:t>الالتزام  </a:t>
            </a:r>
            <a:r>
              <a:rPr lang="ar-SA" sz="2400" b="1" dirty="0">
                <a:latin typeface="Arabic Typesetting" panose="03020402040406030203" pitchFamily="66" charset="-78"/>
                <a:cs typeface="Arabic Typesetting" panose="03020402040406030203" pitchFamily="66" charset="-78"/>
              </a:rPr>
              <a:t>بالانظمة والتعليمات والدوام اليومي والمحاضرات واجتماعات القسم</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smtClean="0">
                <a:latin typeface="Arabic Typesetting" panose="03020402040406030203" pitchFamily="66" charset="-78"/>
                <a:cs typeface="Arabic Typesetting" panose="03020402040406030203" pitchFamily="66" charset="-78"/>
              </a:rPr>
              <a:t>يحر</a:t>
            </a:r>
            <a:r>
              <a:rPr lang="ar-IQ" sz="2400" b="1" dirty="0" smtClean="0">
                <a:latin typeface="Arabic Typesetting" panose="03020402040406030203" pitchFamily="66" charset="-78"/>
                <a:cs typeface="Arabic Typesetting" panose="03020402040406030203" pitchFamily="66" charset="-78"/>
              </a:rPr>
              <a:t>ص</a:t>
            </a:r>
            <a:r>
              <a:rPr lang="ar-SA" sz="2400" b="1" dirty="0" smtClean="0">
                <a:latin typeface="Arabic Typesetting" panose="03020402040406030203" pitchFamily="66" charset="-78"/>
                <a:cs typeface="Arabic Typesetting" panose="03020402040406030203" pitchFamily="66" charset="-78"/>
              </a:rPr>
              <a:t> </a:t>
            </a:r>
            <a:r>
              <a:rPr lang="ar-SA" sz="2400" b="1" dirty="0">
                <a:latin typeface="Arabic Typesetting" panose="03020402040406030203" pitchFamily="66" charset="-78"/>
                <a:cs typeface="Arabic Typesetting" panose="03020402040406030203" pitchFamily="66" charset="-78"/>
              </a:rPr>
              <a:t>على العمل بكفائة ضمن المواعيد المحددة لانهاء العمل المطلوب</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smtClean="0">
                <a:latin typeface="Arabic Typesetting" panose="03020402040406030203" pitchFamily="66" charset="-78"/>
                <a:cs typeface="Arabic Typesetting" panose="03020402040406030203" pitchFamily="66" charset="-78"/>
              </a:rPr>
              <a:t>يبادر </a:t>
            </a:r>
            <a:r>
              <a:rPr lang="ar-SA" sz="2400" b="1" dirty="0">
                <a:latin typeface="Arabic Typesetting" panose="03020402040406030203" pitchFamily="66" charset="-78"/>
                <a:cs typeface="Arabic Typesetting" panose="03020402040406030203" pitchFamily="66" charset="-78"/>
              </a:rPr>
              <a:t>لبذل جهود اضافية لتحقيق اهداف العمل</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smtClean="0">
                <a:latin typeface="Arabic Typesetting" panose="03020402040406030203" pitchFamily="66" charset="-78"/>
                <a:cs typeface="Arabic Typesetting" panose="03020402040406030203" pitchFamily="66" charset="-78"/>
              </a:rPr>
              <a:t>الالتزام </a:t>
            </a:r>
            <a:r>
              <a:rPr lang="ar-SA" sz="2400" b="1" dirty="0">
                <a:latin typeface="Arabic Typesetting" panose="03020402040406030203" pitchFamily="66" charset="-78"/>
                <a:cs typeface="Arabic Typesetting" panose="03020402040406030203" pitchFamily="66" charset="-78"/>
              </a:rPr>
              <a:t>بأداء دوره في المهام واللجان المكلف بها</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SA" sz="2400" b="1" dirty="0" smtClean="0">
                <a:latin typeface="Arabic Typesetting" panose="03020402040406030203" pitchFamily="66" charset="-78"/>
                <a:cs typeface="Arabic Typesetting" panose="03020402040406030203" pitchFamily="66" charset="-78"/>
              </a:rPr>
              <a:t>يتمكن </a:t>
            </a:r>
            <a:r>
              <a:rPr lang="ar-SA" sz="2400" b="1" dirty="0">
                <a:latin typeface="Arabic Typesetting" panose="03020402040406030203" pitchFamily="66" charset="-78"/>
                <a:cs typeface="Arabic Typesetting" panose="03020402040406030203" pitchFamily="66" charset="-78"/>
              </a:rPr>
              <a:t>من حل المشكلات عند حدوث ازمات في العمل</a:t>
            </a:r>
            <a:endParaRPr lang="en-US" sz="2400" dirty="0">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IQ" sz="2400" b="1" dirty="0">
                <a:latin typeface="Arabic Typesetting" panose="03020402040406030203" pitchFamily="66" charset="-78"/>
                <a:cs typeface="Arabic Typesetting" panose="03020402040406030203" pitchFamily="66" charset="-78"/>
              </a:rPr>
              <a:t>الدرجة القصوى للفقرة (20) درجة</a:t>
            </a:r>
            <a:endParaRPr lang="ar-IQ" sz="2400" b="1" dirty="0" smtClean="0">
              <a:solidFill>
                <a:schemeClr val="tx1"/>
              </a:solidFill>
              <a:latin typeface="Arabic Typesetting" panose="03020402040406030203" pitchFamily="66" charset="-78"/>
              <a:cs typeface="Arabic Typesetting" panose="03020402040406030203" pitchFamily="66" charset="-78"/>
            </a:endParaRPr>
          </a:p>
        </p:txBody>
      </p:sp>
      <p:pic>
        <p:nvPicPr>
          <p:cNvPr id="5" name="صورة 1" descr="the new logo mohser"/>
          <p:cNvPicPr/>
          <p:nvPr/>
        </p:nvPicPr>
        <p:blipFill>
          <a:blip r:embed="rId4">
            <a:extLst>
              <a:ext uri="{28A0092B-C50C-407E-A947-70E740481C1C}">
                <a14:useLocalDpi xmlns:a14="http://schemas.microsoft.com/office/drawing/2010/main" val="0"/>
              </a:ext>
            </a:extLst>
          </a:blip>
          <a:srcRect/>
          <a:stretch>
            <a:fillRect/>
          </a:stretch>
        </p:blipFill>
        <p:spPr bwMode="auto">
          <a:xfrm>
            <a:off x="434108" y="2097809"/>
            <a:ext cx="1597892" cy="1459346"/>
          </a:xfrm>
          <a:prstGeom prst="rect">
            <a:avLst/>
          </a:prstGeom>
          <a:noFill/>
          <a:ln>
            <a:noFill/>
          </a:ln>
        </p:spPr>
      </p:pic>
      <p:pic>
        <p:nvPicPr>
          <p:cNvPr id="6"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267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587" y="763116"/>
            <a:ext cx="9809018" cy="1043711"/>
          </a:xfrm>
        </p:spPr>
        <p:txBody>
          <a:bodyPr/>
          <a:lstStyle/>
          <a:p>
            <a:pPr algn="r"/>
            <a:r>
              <a:rPr lang="ar-IQ" sz="3200" b="1" u="sng" dirty="0">
                <a:latin typeface="Arabic Typesetting" panose="03020402040406030203" pitchFamily="66" charset="-78"/>
                <a:ea typeface="Times New Roman" panose="02020603050405020304" pitchFamily="18" charset="0"/>
                <a:cs typeface="Arabic Typesetting" panose="03020402040406030203" pitchFamily="66" charset="-78"/>
              </a:rPr>
              <a:t>المحور </a:t>
            </a:r>
            <a:r>
              <a:rPr lang="ar-IQ" sz="3200" b="1" u="sng" dirty="0" smtClean="0">
                <a:latin typeface="Arabic Typesetting" panose="03020402040406030203" pitchFamily="66" charset="-78"/>
                <a:ea typeface="Times New Roman" panose="02020603050405020304" pitchFamily="18" charset="0"/>
                <a:cs typeface="Arabic Typesetting" panose="03020402040406030203" pitchFamily="66" charset="-78"/>
              </a:rPr>
              <a:t>الثاني:</a:t>
            </a:r>
            <a:r>
              <a:rPr lang="ar-IQ" sz="3200" b="1" dirty="0" smtClean="0">
                <a:latin typeface="Arabic Typesetting" panose="03020402040406030203" pitchFamily="66" charset="-78"/>
                <a:ea typeface="Times New Roman" panose="02020603050405020304" pitchFamily="18" charset="0"/>
                <a:cs typeface="Arabic Typesetting" panose="03020402040406030203" pitchFamily="66" charset="-78"/>
              </a:rPr>
              <a:t> </a:t>
            </a:r>
            <a:r>
              <a:rPr lang="ar-SA" sz="3200" b="1" dirty="0" smtClean="0">
                <a:latin typeface="Arabic Typesetting" panose="03020402040406030203" pitchFamily="66" charset="-78"/>
                <a:cs typeface="Arabic Typesetting" panose="03020402040406030203" pitchFamily="66" charset="-78"/>
              </a:rPr>
              <a:t>النشاط </a:t>
            </a:r>
            <a:r>
              <a:rPr lang="ar-SA" sz="3200" b="1" dirty="0">
                <a:latin typeface="Arabic Typesetting" panose="03020402040406030203" pitchFamily="66" charset="-78"/>
                <a:cs typeface="Arabic Typesetting" panose="03020402040406030203" pitchFamily="66" charset="-78"/>
              </a:rPr>
              <a:t>العلمي </a:t>
            </a:r>
            <a:r>
              <a:rPr lang="ar-SA" sz="3200" b="1" dirty="0" smtClean="0">
                <a:latin typeface="Arabic Typesetting" panose="03020402040406030203" pitchFamily="66" charset="-78"/>
                <a:cs typeface="Arabic Typesetting" panose="03020402040406030203" pitchFamily="66" charset="-78"/>
              </a:rPr>
              <a:t>والبحثي</a:t>
            </a:r>
            <a:r>
              <a:rPr lang="ar-IQ" sz="3200" b="1" dirty="0" smtClean="0">
                <a:latin typeface="Arabic Typesetting" panose="03020402040406030203" pitchFamily="66" charset="-78"/>
                <a:cs typeface="Arabic Typesetting" panose="03020402040406030203" pitchFamily="66" charset="-78"/>
              </a:rPr>
              <a:t> </a:t>
            </a:r>
            <a:r>
              <a:rPr lang="ar-SA" sz="3200" b="1" dirty="0" smtClean="0">
                <a:latin typeface="Arabic Typesetting" panose="03020402040406030203" pitchFamily="66" charset="-78"/>
                <a:cs typeface="Arabic Typesetting" panose="03020402040406030203" pitchFamily="66" charset="-78"/>
              </a:rPr>
              <a:t>يملئ </a:t>
            </a:r>
            <a:r>
              <a:rPr lang="ar-SA" sz="3200" b="1" dirty="0">
                <a:latin typeface="Arabic Typesetting" panose="03020402040406030203" pitchFamily="66" charset="-78"/>
                <a:cs typeface="Arabic Typesetting" panose="03020402040406030203" pitchFamily="66" charset="-78"/>
              </a:rPr>
              <a:t>من قبل اللجنة العلمية بعد ان تقدم الوثائق من قبل صاحب العلاقة </a:t>
            </a:r>
            <a:r>
              <a:rPr lang="ar-SA" sz="3200" b="1" dirty="0" smtClean="0">
                <a:latin typeface="Arabic Typesetting" panose="03020402040406030203" pitchFamily="66" charset="-78"/>
                <a:cs typeface="Arabic Typesetting" panose="03020402040406030203" pitchFamily="66" charset="-78"/>
              </a:rPr>
              <a:t>المشمول</a:t>
            </a:r>
            <a:r>
              <a:rPr lang="ar-IQ" sz="3200" b="1" dirty="0" smtClean="0">
                <a:latin typeface="Arabic Typesetting" panose="03020402040406030203" pitchFamily="66" charset="-78"/>
                <a:cs typeface="Arabic Typesetting" panose="03020402040406030203" pitchFamily="66" charset="-78"/>
              </a:rPr>
              <a:t> بالتقييم (40%)</a:t>
            </a:r>
            <a:endParaRPr lang="en-US" sz="32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434108" y="2336798"/>
            <a:ext cx="11453091" cy="4368800"/>
          </a:xfrm>
          <a:solidFill>
            <a:schemeClr val="tx2">
              <a:lumMod val="40000"/>
              <a:lumOff val="60000"/>
            </a:schemeClr>
          </a:solidFill>
        </p:spPr>
        <p:txBody>
          <a:bodyPr>
            <a:normAutofit fontScale="92500" lnSpcReduction="10000"/>
          </a:bodyPr>
          <a:lstStyle/>
          <a:p>
            <a:pPr marL="0" indent="0" algn="r" rtl="1">
              <a:buNone/>
            </a:pPr>
            <a:r>
              <a:rPr lang="ar-IQ" sz="2800" b="1" u="sng" dirty="0" smtClean="0">
                <a:solidFill>
                  <a:schemeClr val="tx1"/>
                </a:solidFill>
                <a:latin typeface="Arabic Typesetting" panose="03020402040406030203" pitchFamily="66" charset="-78"/>
                <a:cs typeface="Arabic Typesetting" panose="03020402040406030203" pitchFamily="66" charset="-78"/>
              </a:rPr>
              <a:t>الفقرة الاولى:</a:t>
            </a:r>
            <a:r>
              <a:rPr lang="ar-IQ" sz="2800" b="1" dirty="0" smtClean="0">
                <a:solidFill>
                  <a:schemeClr val="tx1"/>
                </a:solidFill>
                <a:latin typeface="Arabic Typesetting" panose="03020402040406030203" pitchFamily="66" charset="-78"/>
                <a:cs typeface="Arabic Typesetting" panose="03020402040406030203" pitchFamily="66" charset="-78"/>
              </a:rPr>
              <a:t> </a:t>
            </a:r>
            <a:r>
              <a:rPr lang="ar-IQ" sz="2800" b="1" dirty="0">
                <a:latin typeface="Arabic Typesetting" panose="03020402040406030203" pitchFamily="66" charset="-78"/>
                <a:cs typeface="Arabic Typesetting" panose="03020402040406030203" pitchFamily="66" charset="-78"/>
              </a:rPr>
              <a:t>البحوث العلمية المنشورة في المجلات  المفهرسة ضمن المستوعبات العالمية</a:t>
            </a:r>
            <a:r>
              <a:rPr lang="ar-IQ" b="1" dirty="0"/>
              <a:t> </a:t>
            </a:r>
            <a:r>
              <a:rPr lang="ar-IQ" sz="2800" b="1" dirty="0" smtClean="0">
                <a:solidFill>
                  <a:schemeClr val="tx1"/>
                </a:solidFill>
                <a:latin typeface="Arabic Typesetting" panose="03020402040406030203" pitchFamily="66" charset="-78"/>
                <a:cs typeface="Arabic Typesetting" panose="03020402040406030203" pitchFamily="66" charset="-78"/>
              </a:rPr>
              <a:t>(75 درجة).</a:t>
            </a:r>
          </a:p>
          <a:p>
            <a:pPr algn="r" rtl="1">
              <a:buFont typeface="Wingdings" panose="05000000000000000000" pitchFamily="2" charset="2"/>
              <a:buChar char="Ø"/>
            </a:pPr>
            <a:r>
              <a:rPr lang="ar-IQ" sz="2400" b="1" dirty="0" smtClean="0">
                <a:latin typeface="Arabic Typesetting" panose="03020402040406030203" pitchFamily="66" charset="-78"/>
                <a:cs typeface="Arabic Typesetting" panose="03020402040406030203" pitchFamily="66" charset="-78"/>
              </a:rPr>
              <a:t>تمنح </a:t>
            </a:r>
            <a:r>
              <a:rPr lang="ar-IQ" sz="2400" b="1" dirty="0">
                <a:latin typeface="Arabic Typesetting" panose="03020402040406030203" pitchFamily="66" charset="-78"/>
                <a:cs typeface="Arabic Typesetting" panose="03020402040406030203" pitchFamily="66" charset="-78"/>
              </a:rPr>
              <a:t>(75) درجة للبحوث المنشورة  في مجلة عالمية والمفهرسة ضمن مستوعبات  كلارفيت  او سكوباس بمعامل استشهاد (</a:t>
            </a:r>
            <a:r>
              <a:rPr lang="en-US" sz="2400" b="1" dirty="0">
                <a:latin typeface="Arabic Typesetting" panose="03020402040406030203" pitchFamily="66" charset="-78"/>
                <a:cs typeface="Arabic Typesetting" panose="03020402040406030203" pitchFamily="66" charset="-78"/>
              </a:rPr>
              <a:t> (</a:t>
            </a:r>
            <a:r>
              <a:rPr lang="en-US" sz="2400" b="1" dirty="0" err="1">
                <a:latin typeface="Arabic Typesetting" panose="03020402040406030203" pitchFamily="66" charset="-78"/>
                <a:cs typeface="Arabic Typesetting" panose="03020402040406030203" pitchFamily="66" charset="-78"/>
              </a:rPr>
              <a:t>CiteScore</a:t>
            </a:r>
            <a:r>
              <a:rPr lang="ar-IQ" sz="2400" b="1" dirty="0">
                <a:latin typeface="Arabic Typesetting" panose="03020402040406030203" pitchFamily="66" charset="-78"/>
                <a:cs typeface="Arabic Typesetting" panose="03020402040406030203" pitchFamily="66" charset="-78"/>
              </a:rPr>
              <a:t>لا </a:t>
            </a:r>
            <a:r>
              <a:rPr lang="ar-IQ" sz="2400" b="1" dirty="0" smtClean="0">
                <a:latin typeface="Arabic Typesetting" panose="03020402040406030203" pitchFamily="66" charset="-78"/>
                <a:cs typeface="Arabic Typesetting" panose="03020402040406030203" pitchFamily="66" charset="-78"/>
              </a:rPr>
              <a:t>يقل </a:t>
            </a:r>
            <a:r>
              <a:rPr lang="ar-IQ" sz="2400" b="1" dirty="0">
                <a:latin typeface="Arabic Typesetting" panose="03020402040406030203" pitchFamily="66" charset="-78"/>
                <a:cs typeface="Arabic Typesetting" panose="03020402040406030203" pitchFamily="66" charset="-78"/>
              </a:rPr>
              <a:t>عن 1 </a:t>
            </a:r>
            <a:endParaRPr lang="ar-IQ" sz="2400" b="1" dirty="0" smtClean="0">
              <a:latin typeface="Arabic Typesetting" panose="03020402040406030203" pitchFamily="66" charset="-78"/>
              <a:cs typeface="Arabic Typesetting" panose="03020402040406030203" pitchFamily="66" charset="-78"/>
            </a:endParaRPr>
          </a:p>
          <a:p>
            <a:pPr marL="0" indent="0" algn="r" rtl="1">
              <a:buNone/>
            </a:pPr>
            <a:r>
              <a:rPr lang="ar-IQ" sz="2400" b="1" dirty="0">
                <a:latin typeface="Arabic Typesetting" panose="03020402040406030203" pitchFamily="66" charset="-78"/>
                <a:cs typeface="Arabic Typesetting" panose="03020402040406030203" pitchFamily="66" charset="-78"/>
              </a:rPr>
              <a:t> </a:t>
            </a:r>
            <a:r>
              <a:rPr lang="ar-IQ" sz="2400" b="1" dirty="0" smtClean="0">
                <a:latin typeface="Arabic Typesetting" panose="03020402040406030203" pitchFamily="66" charset="-78"/>
                <a:cs typeface="Arabic Typesetting" panose="03020402040406030203" pitchFamily="66" charset="-78"/>
              </a:rPr>
              <a:t>    (</a:t>
            </a:r>
            <a:r>
              <a:rPr lang="ar-IQ" sz="2400" b="1" dirty="0">
                <a:latin typeface="Arabic Typesetting" panose="03020402040406030203" pitchFamily="66" charset="-78"/>
                <a:cs typeface="Arabic Typesetting" panose="03020402040406030203" pitchFamily="66" charset="-78"/>
              </a:rPr>
              <a:t>للبحث المنفرد او الباحث الأول ضمن البحوث المشتركة وبنسبة 100%)</a:t>
            </a:r>
          </a:p>
          <a:p>
            <a:pPr algn="r" rtl="1">
              <a:buFont typeface="Wingdings" panose="05000000000000000000" pitchFamily="2" charset="2"/>
              <a:buChar char="Ø"/>
            </a:pPr>
            <a:r>
              <a:rPr lang="ar-IQ" sz="2400" b="1" dirty="0" smtClean="0">
                <a:latin typeface="Arabic Typesetting" panose="03020402040406030203" pitchFamily="66" charset="-78"/>
                <a:cs typeface="Arabic Typesetting" panose="03020402040406030203" pitchFamily="66" charset="-78"/>
              </a:rPr>
              <a:t>تمنح </a:t>
            </a:r>
            <a:r>
              <a:rPr lang="ar-IQ" sz="2400" b="1" dirty="0">
                <a:latin typeface="Arabic Typesetting" panose="03020402040406030203" pitchFamily="66" charset="-78"/>
                <a:cs typeface="Arabic Typesetting" panose="03020402040406030203" pitchFamily="66" charset="-78"/>
              </a:rPr>
              <a:t>(45) درجة للبحوث المنشورة  في مجلة عالمية والمفهرسة ضمن مستوعبات   كلارفيت  او سكوباس بمعامل استشهاد </a:t>
            </a:r>
            <a:r>
              <a:rPr lang="ar-IQ" sz="2400" b="1" dirty="0" smtClean="0">
                <a:latin typeface="Arabic Typesetting" panose="03020402040406030203" pitchFamily="66" charset="-78"/>
                <a:cs typeface="Arabic Typesetting" panose="03020402040406030203" pitchFamily="66" charset="-78"/>
              </a:rPr>
              <a:t>(</a:t>
            </a:r>
            <a:r>
              <a:rPr lang="en-US" sz="2400" b="1" dirty="0" smtClean="0">
                <a:latin typeface="Arabic Typesetting" panose="03020402040406030203" pitchFamily="66" charset="-78"/>
                <a:cs typeface="Arabic Typesetting" panose="03020402040406030203" pitchFamily="66" charset="-78"/>
              </a:rPr>
              <a:t> (</a:t>
            </a:r>
            <a:r>
              <a:rPr lang="en-US" sz="2400" b="1" dirty="0" err="1" smtClean="0">
                <a:latin typeface="Arabic Typesetting" panose="03020402040406030203" pitchFamily="66" charset="-78"/>
                <a:cs typeface="Arabic Typesetting" panose="03020402040406030203" pitchFamily="66" charset="-78"/>
              </a:rPr>
              <a:t>CiteScore</a:t>
            </a:r>
            <a:r>
              <a:rPr lang="ar-IQ" sz="2400" b="1" dirty="0" smtClean="0">
                <a:latin typeface="Arabic Typesetting" panose="03020402040406030203" pitchFamily="66" charset="-78"/>
                <a:cs typeface="Arabic Typesetting" panose="03020402040406030203" pitchFamily="66" charset="-78"/>
              </a:rPr>
              <a:t>لا </a:t>
            </a:r>
            <a:r>
              <a:rPr lang="ar-IQ" sz="2400" b="1" dirty="0">
                <a:latin typeface="Arabic Typesetting" panose="03020402040406030203" pitchFamily="66" charset="-78"/>
                <a:cs typeface="Arabic Typesetting" panose="03020402040406030203" pitchFamily="66" charset="-78"/>
              </a:rPr>
              <a:t>يقل عن 1 (الباحث الثاني ضمن البحوث المشتركة وبنسبة 60%)</a:t>
            </a:r>
          </a:p>
          <a:p>
            <a:pPr algn="r" rtl="1">
              <a:buFont typeface="Wingdings" panose="05000000000000000000" pitchFamily="2" charset="2"/>
              <a:buChar char="Ø"/>
            </a:pPr>
            <a:r>
              <a:rPr lang="ar-IQ" sz="2400" b="1" dirty="0" smtClean="0">
                <a:latin typeface="Arabic Typesetting" panose="03020402040406030203" pitchFamily="66" charset="-78"/>
                <a:cs typeface="Arabic Typesetting" panose="03020402040406030203" pitchFamily="66" charset="-78"/>
              </a:rPr>
              <a:t> </a:t>
            </a:r>
            <a:r>
              <a:rPr lang="ar-IQ" sz="2400" b="1" dirty="0">
                <a:latin typeface="Arabic Typesetting" panose="03020402040406030203" pitchFamily="66" charset="-78"/>
                <a:cs typeface="Arabic Typesetting" panose="03020402040406030203" pitchFamily="66" charset="-78"/>
              </a:rPr>
              <a:t>تمنح (30) درجة للبحوث المنشورة  في مجلة عالمية والمفهرسة ضمن مستوعبات   كلارفيت  او سكوباس بمعامل استشهاد </a:t>
            </a:r>
            <a:r>
              <a:rPr lang="en-US" sz="2400" b="1" dirty="0" smtClean="0">
                <a:latin typeface="Arabic Typesetting" panose="03020402040406030203" pitchFamily="66" charset="-78"/>
                <a:cs typeface="Arabic Typesetting" panose="03020402040406030203" pitchFamily="66" charset="-78"/>
              </a:rPr>
              <a:t> (</a:t>
            </a:r>
            <a:r>
              <a:rPr lang="en-US" sz="2400" b="1" dirty="0" err="1" smtClean="0">
                <a:latin typeface="Arabic Typesetting" panose="03020402040406030203" pitchFamily="66" charset="-78"/>
                <a:cs typeface="Arabic Typesetting" panose="03020402040406030203" pitchFamily="66" charset="-78"/>
              </a:rPr>
              <a:t>CiteScore</a:t>
            </a:r>
            <a:r>
              <a:rPr lang="en-US" sz="2400" b="1" dirty="0">
                <a:latin typeface="Arabic Typesetting" panose="03020402040406030203" pitchFamily="66" charset="-78"/>
                <a:cs typeface="Arabic Typesetting" panose="03020402040406030203" pitchFamily="66" charset="-78"/>
              </a:rPr>
              <a:t>) </a:t>
            </a:r>
            <a:r>
              <a:rPr lang="ar-IQ" sz="2400" b="1" dirty="0">
                <a:latin typeface="Arabic Typesetting" panose="03020402040406030203" pitchFamily="66" charset="-78"/>
                <a:cs typeface="Arabic Typesetting" panose="03020402040406030203" pitchFamily="66" charset="-78"/>
              </a:rPr>
              <a:t>لا يقل عن 1 (للباحث الثالث ضمن البحوث المشتركة وبنسبة 40%)</a:t>
            </a:r>
          </a:p>
          <a:p>
            <a:pPr algn="r" rtl="1">
              <a:buFont typeface="Wingdings" panose="05000000000000000000" pitchFamily="2" charset="2"/>
              <a:buChar char="Ø"/>
            </a:pPr>
            <a:r>
              <a:rPr lang="ar-IQ" sz="2400" b="1" dirty="0" smtClean="0">
                <a:latin typeface="Arabic Typesetting" panose="03020402040406030203" pitchFamily="66" charset="-78"/>
                <a:cs typeface="Arabic Typesetting" panose="03020402040406030203" pitchFamily="66" charset="-78"/>
              </a:rPr>
              <a:t>-تمنح </a:t>
            </a:r>
            <a:r>
              <a:rPr lang="ar-IQ" sz="2400" b="1" dirty="0">
                <a:latin typeface="Arabic Typesetting" panose="03020402040406030203" pitchFamily="66" charset="-78"/>
                <a:cs typeface="Arabic Typesetting" panose="03020402040406030203" pitchFamily="66" charset="-78"/>
              </a:rPr>
              <a:t>(15) درجة للبحوث المنشورة  في مجلة عالمية والمفهرسة ضمن مستوعبات   كلارفيت  او سكوباس بمعامل استشهاد (</a:t>
            </a:r>
            <a:r>
              <a:rPr lang="en-US" sz="2400" b="1" dirty="0">
                <a:latin typeface="Arabic Typesetting" panose="03020402040406030203" pitchFamily="66" charset="-78"/>
                <a:cs typeface="Arabic Typesetting" panose="03020402040406030203" pitchFamily="66" charset="-78"/>
              </a:rPr>
              <a:t> (</a:t>
            </a:r>
            <a:r>
              <a:rPr lang="en-US" sz="2400" b="1" dirty="0" err="1">
                <a:latin typeface="Arabic Typesetting" panose="03020402040406030203" pitchFamily="66" charset="-78"/>
                <a:cs typeface="Arabic Typesetting" panose="03020402040406030203" pitchFamily="66" charset="-78"/>
              </a:rPr>
              <a:t>CiteScore</a:t>
            </a:r>
            <a:r>
              <a:rPr lang="ar-IQ" sz="2400" b="1" dirty="0">
                <a:latin typeface="Arabic Typesetting" panose="03020402040406030203" pitchFamily="66" charset="-78"/>
                <a:cs typeface="Arabic Typesetting" panose="03020402040406030203" pitchFamily="66" charset="-78"/>
              </a:rPr>
              <a:t>لا </a:t>
            </a:r>
            <a:r>
              <a:rPr lang="ar-IQ" sz="2400" b="1" dirty="0" smtClean="0">
                <a:latin typeface="Arabic Typesetting" panose="03020402040406030203" pitchFamily="66" charset="-78"/>
                <a:cs typeface="Arabic Typesetting" panose="03020402040406030203" pitchFamily="66" charset="-78"/>
              </a:rPr>
              <a:t>يقل </a:t>
            </a:r>
            <a:r>
              <a:rPr lang="ar-IQ" sz="2400" b="1" dirty="0">
                <a:latin typeface="Arabic Typesetting" panose="03020402040406030203" pitchFamily="66" charset="-78"/>
                <a:cs typeface="Arabic Typesetting" panose="03020402040406030203" pitchFamily="66" charset="-78"/>
              </a:rPr>
              <a:t>عن 1 (للباحث الرابع ضمن البحوث المشتركة وبنسبة 20%)</a:t>
            </a:r>
          </a:p>
          <a:p>
            <a:pPr algn="r" rtl="1">
              <a:buFont typeface="Wingdings" panose="05000000000000000000" pitchFamily="2" charset="2"/>
              <a:buChar char="Ø"/>
            </a:pPr>
            <a:r>
              <a:rPr lang="ar-IQ" sz="2400" b="1" dirty="0">
                <a:latin typeface="Arabic Typesetting" panose="03020402040406030203" pitchFamily="66" charset="-78"/>
                <a:cs typeface="Arabic Typesetting" panose="03020402040406030203" pitchFamily="66" charset="-78"/>
              </a:rPr>
              <a:t>درجة الفقرة الكلية تكون صفر في حال عدم تحقيق درجة الفقرة باكملها.</a:t>
            </a:r>
          </a:p>
          <a:p>
            <a:pPr marL="0" indent="0" algn="r" rtl="1">
              <a:buNone/>
            </a:pPr>
            <a:r>
              <a:rPr lang="ar-IQ" sz="2400" b="1" dirty="0">
                <a:latin typeface="Arabic Typesetting" panose="03020402040406030203" pitchFamily="66" charset="-78"/>
                <a:cs typeface="Arabic Typesetting" panose="03020402040406030203" pitchFamily="66" charset="-78"/>
              </a:rPr>
              <a:t>تخضع جميع البحوث المنشورة أعلاه الى التدقيق من قبل لجان الرصانة المشكلة في التشكيلات</a:t>
            </a:r>
          </a:p>
          <a:p>
            <a:pPr marL="0" indent="0" algn="r" rtl="1">
              <a:buNone/>
            </a:pPr>
            <a:endParaRPr lang="ar-IQ" sz="2400" b="1" dirty="0" smtClean="0">
              <a:solidFill>
                <a:schemeClr val="tx1"/>
              </a:solidFill>
              <a:latin typeface="Arabic Typesetting" panose="03020402040406030203" pitchFamily="66" charset="-78"/>
              <a:cs typeface="Arabic Typesetting" panose="03020402040406030203" pitchFamily="66" charset="-78"/>
            </a:endParaRPr>
          </a:p>
        </p:txBody>
      </p:sp>
      <p:pic>
        <p:nvPicPr>
          <p:cNvPr id="5" name="صورة 1" descr="the new logo mohser"/>
          <p:cNvPicPr/>
          <p:nvPr/>
        </p:nvPicPr>
        <p:blipFill>
          <a:blip r:embed="rId4">
            <a:extLst>
              <a:ext uri="{28A0092B-C50C-407E-A947-70E740481C1C}">
                <a14:useLocalDpi xmlns:a14="http://schemas.microsoft.com/office/drawing/2010/main" val="0"/>
              </a:ext>
            </a:extLst>
          </a:blip>
          <a:srcRect/>
          <a:stretch>
            <a:fillRect/>
          </a:stretch>
        </p:blipFill>
        <p:spPr bwMode="auto">
          <a:xfrm>
            <a:off x="434108" y="2097809"/>
            <a:ext cx="1597892" cy="1459346"/>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0124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587" y="763116"/>
            <a:ext cx="9809018" cy="1043711"/>
          </a:xfrm>
        </p:spPr>
        <p:txBody>
          <a:bodyPr/>
          <a:lstStyle/>
          <a:p>
            <a:pPr algn="r"/>
            <a:r>
              <a:rPr lang="ar-IQ" sz="3200" b="1" u="sng" dirty="0">
                <a:latin typeface="Arabic Typesetting" panose="03020402040406030203" pitchFamily="66" charset="-78"/>
                <a:ea typeface="Times New Roman" panose="02020603050405020304" pitchFamily="18" charset="0"/>
                <a:cs typeface="Arabic Typesetting" panose="03020402040406030203" pitchFamily="66" charset="-78"/>
              </a:rPr>
              <a:t>المحور </a:t>
            </a:r>
            <a:r>
              <a:rPr lang="ar-IQ" sz="3200" b="1" u="sng" dirty="0" smtClean="0">
                <a:latin typeface="Arabic Typesetting" panose="03020402040406030203" pitchFamily="66" charset="-78"/>
                <a:ea typeface="Times New Roman" panose="02020603050405020304" pitchFamily="18" charset="0"/>
                <a:cs typeface="Arabic Typesetting" panose="03020402040406030203" pitchFamily="66" charset="-78"/>
              </a:rPr>
              <a:t>الثاني:</a:t>
            </a:r>
            <a:r>
              <a:rPr lang="ar-IQ" sz="3200" b="1" dirty="0" smtClean="0">
                <a:latin typeface="Arabic Typesetting" panose="03020402040406030203" pitchFamily="66" charset="-78"/>
                <a:ea typeface="Times New Roman" panose="02020603050405020304" pitchFamily="18" charset="0"/>
                <a:cs typeface="Arabic Typesetting" panose="03020402040406030203" pitchFamily="66" charset="-78"/>
              </a:rPr>
              <a:t> </a:t>
            </a:r>
            <a:r>
              <a:rPr lang="ar-SA" sz="3200" b="1" dirty="0" smtClean="0">
                <a:latin typeface="Arabic Typesetting" panose="03020402040406030203" pitchFamily="66" charset="-78"/>
                <a:cs typeface="Arabic Typesetting" panose="03020402040406030203" pitchFamily="66" charset="-78"/>
              </a:rPr>
              <a:t>النشاط </a:t>
            </a:r>
            <a:r>
              <a:rPr lang="ar-SA" sz="3200" b="1" dirty="0">
                <a:latin typeface="Arabic Typesetting" panose="03020402040406030203" pitchFamily="66" charset="-78"/>
                <a:cs typeface="Arabic Typesetting" panose="03020402040406030203" pitchFamily="66" charset="-78"/>
              </a:rPr>
              <a:t>العلمي </a:t>
            </a:r>
            <a:r>
              <a:rPr lang="ar-SA" sz="3200" b="1" dirty="0" smtClean="0">
                <a:latin typeface="Arabic Typesetting" panose="03020402040406030203" pitchFamily="66" charset="-78"/>
                <a:cs typeface="Arabic Typesetting" panose="03020402040406030203" pitchFamily="66" charset="-78"/>
              </a:rPr>
              <a:t>والبحثي</a:t>
            </a:r>
            <a:r>
              <a:rPr lang="ar-IQ" sz="3200" b="1" dirty="0" smtClean="0">
                <a:latin typeface="Arabic Typesetting" panose="03020402040406030203" pitchFamily="66" charset="-78"/>
                <a:cs typeface="Arabic Typesetting" panose="03020402040406030203" pitchFamily="66" charset="-78"/>
              </a:rPr>
              <a:t> </a:t>
            </a:r>
            <a:r>
              <a:rPr lang="ar-SA" sz="3200" b="1" dirty="0" smtClean="0">
                <a:latin typeface="Arabic Typesetting" panose="03020402040406030203" pitchFamily="66" charset="-78"/>
                <a:cs typeface="Arabic Typesetting" panose="03020402040406030203" pitchFamily="66" charset="-78"/>
              </a:rPr>
              <a:t>يملئ </a:t>
            </a:r>
            <a:r>
              <a:rPr lang="ar-SA" sz="3200" b="1" dirty="0">
                <a:latin typeface="Arabic Typesetting" panose="03020402040406030203" pitchFamily="66" charset="-78"/>
                <a:cs typeface="Arabic Typesetting" panose="03020402040406030203" pitchFamily="66" charset="-78"/>
              </a:rPr>
              <a:t>من قبل اللجنة العلمية بعد ان تقدم الوثائق من قبل صاحب العلاقة </a:t>
            </a:r>
            <a:r>
              <a:rPr lang="ar-SA" sz="3200" b="1" dirty="0" smtClean="0">
                <a:latin typeface="Arabic Typesetting" panose="03020402040406030203" pitchFamily="66" charset="-78"/>
                <a:cs typeface="Arabic Typesetting" panose="03020402040406030203" pitchFamily="66" charset="-78"/>
              </a:rPr>
              <a:t>المشمول</a:t>
            </a:r>
            <a:r>
              <a:rPr lang="ar-IQ" sz="3200" b="1" dirty="0" smtClean="0">
                <a:latin typeface="Arabic Typesetting" panose="03020402040406030203" pitchFamily="66" charset="-78"/>
                <a:cs typeface="Arabic Typesetting" panose="03020402040406030203" pitchFamily="66" charset="-78"/>
              </a:rPr>
              <a:t> بالتقييم (40%)</a:t>
            </a:r>
            <a:endParaRPr lang="en-US" sz="32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434108" y="2336798"/>
            <a:ext cx="11453091" cy="4368800"/>
          </a:xfrm>
          <a:solidFill>
            <a:schemeClr val="tx2">
              <a:lumMod val="40000"/>
              <a:lumOff val="60000"/>
            </a:schemeClr>
          </a:solidFill>
        </p:spPr>
        <p:txBody>
          <a:bodyPr>
            <a:normAutofit/>
          </a:bodyPr>
          <a:lstStyle/>
          <a:p>
            <a:pPr marL="0" indent="0" algn="r" rtl="1">
              <a:buNone/>
            </a:pPr>
            <a:r>
              <a:rPr lang="ar-IQ" sz="2800" b="1" u="sng" dirty="0" smtClean="0">
                <a:solidFill>
                  <a:schemeClr val="tx1"/>
                </a:solidFill>
                <a:latin typeface="Arabic Typesetting" panose="03020402040406030203" pitchFamily="66" charset="-78"/>
                <a:cs typeface="Arabic Typesetting" panose="03020402040406030203" pitchFamily="66" charset="-78"/>
              </a:rPr>
              <a:t>الفقرة الثانية:</a:t>
            </a:r>
            <a:r>
              <a:rPr lang="ar-IQ" sz="2800" b="1" dirty="0" smtClean="0">
                <a:solidFill>
                  <a:schemeClr val="tx1"/>
                </a:solidFill>
                <a:latin typeface="Arabic Typesetting" panose="03020402040406030203" pitchFamily="66" charset="-78"/>
                <a:cs typeface="Arabic Typesetting" panose="03020402040406030203" pitchFamily="66" charset="-78"/>
              </a:rPr>
              <a:t> </a:t>
            </a:r>
            <a:r>
              <a:rPr lang="ar-IQ" sz="3000" b="1" dirty="0">
                <a:latin typeface="Arabic Typesetting" panose="03020402040406030203" pitchFamily="66" charset="-78"/>
                <a:cs typeface="Arabic Typesetting" panose="03020402040406030203" pitchFamily="66" charset="-78"/>
              </a:rPr>
              <a:t>البحوث العلمية المنشورة </a:t>
            </a:r>
            <a:r>
              <a:rPr lang="ar-IQ" sz="2800" b="1" dirty="0" smtClean="0">
                <a:solidFill>
                  <a:schemeClr val="tx1"/>
                </a:solidFill>
                <a:latin typeface="Arabic Typesetting" panose="03020402040406030203" pitchFamily="66" charset="-78"/>
                <a:cs typeface="Arabic Typesetting" panose="03020402040406030203" pitchFamily="66" charset="-78"/>
              </a:rPr>
              <a:t>(15 درجة).</a:t>
            </a:r>
          </a:p>
          <a:p>
            <a:pPr marL="0" indent="0" algn="r" rtl="1">
              <a:buNone/>
            </a:pPr>
            <a:r>
              <a:rPr lang="ar-IQ" sz="2400" b="1" dirty="0">
                <a:solidFill>
                  <a:schemeClr val="tx1"/>
                </a:solidFill>
                <a:latin typeface="Arabic Typesetting" panose="03020402040406030203" pitchFamily="66" charset="-78"/>
                <a:cs typeface="Arabic Typesetting" panose="03020402040406030203" pitchFamily="66" charset="-78"/>
              </a:rPr>
              <a:t>تشمل هذه الفقرة البحوث التي لا تحقق الفقرة (1) والبحوث المنشورة في المجلات العربية والمحلية والمشاركة في المؤتمرات </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	تمنح (10)  درجة للبحوث </a:t>
            </a:r>
            <a:r>
              <a:rPr lang="ar-IQ" sz="2400" b="1" dirty="0" smtClean="0">
                <a:solidFill>
                  <a:schemeClr val="tx1"/>
                </a:solidFill>
                <a:latin typeface="Arabic Typesetting" panose="03020402040406030203" pitchFamily="66" charset="-78"/>
                <a:cs typeface="Arabic Typesetting" panose="03020402040406030203" pitchFamily="66" charset="-78"/>
              </a:rPr>
              <a:t>المنشورة  </a:t>
            </a:r>
            <a:r>
              <a:rPr lang="ar-IQ" sz="2400" b="1" dirty="0">
                <a:solidFill>
                  <a:schemeClr val="tx1"/>
                </a:solidFill>
                <a:latin typeface="Arabic Typesetting" panose="03020402040406030203" pitchFamily="66" charset="-78"/>
                <a:cs typeface="Arabic Typesetting" panose="03020402040406030203" pitchFamily="66" charset="-78"/>
              </a:rPr>
              <a:t>في مجلة عالمية والمفهرسة ضمن مستوعبات  كلارفيت اوسكوباس (للبحث المنفرد او الباحث الأول ضمن البحوث المشتركة)</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	تمنح (8، 6، 4) درجة للباحث الثاني، الثالث، الرابع على التوالي</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البحوث </a:t>
            </a:r>
            <a:r>
              <a:rPr lang="ar-IQ" sz="2400" b="1" dirty="0">
                <a:solidFill>
                  <a:schemeClr val="tx1"/>
                </a:solidFill>
                <a:latin typeface="Arabic Typesetting" panose="03020402040406030203" pitchFamily="66" charset="-78"/>
                <a:cs typeface="Arabic Typesetting" panose="03020402040406030203" pitchFamily="66" charset="-78"/>
              </a:rPr>
              <a:t>المنشورة في المجلات الاخرى بضمنها المؤتمرات توزع الدرجات كالاتي (10 درجة للبحث المنفرد او الباحث الأول ضمن البحوث المشتركة، 8 درجة للباحث الثاني ضمن البحوث المشتركة،6 درجة للباحث الثالث ضمن البحوث المشتركة، و4 درجة للباحث الرابع ضمن البحوث المشتركة)</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الدرجة </a:t>
            </a:r>
            <a:r>
              <a:rPr lang="ar-IQ" sz="2400" b="1" dirty="0">
                <a:solidFill>
                  <a:schemeClr val="tx1"/>
                </a:solidFill>
                <a:latin typeface="Arabic Typesetting" panose="03020402040406030203" pitchFamily="66" charset="-78"/>
                <a:cs typeface="Arabic Typesetting" panose="03020402040406030203" pitchFamily="66" charset="-78"/>
              </a:rPr>
              <a:t>القصوى لهذه الفقرة (15) درجة .</a:t>
            </a:r>
          </a:p>
          <a:p>
            <a:pPr marL="0" indent="0" algn="r" rtl="1">
              <a:buNone/>
            </a:pPr>
            <a:endParaRPr lang="ar-IQ" sz="2400" b="1" dirty="0" smtClean="0">
              <a:solidFill>
                <a:schemeClr val="tx1"/>
              </a:solidFill>
              <a:latin typeface="Arabic Typesetting" panose="03020402040406030203" pitchFamily="66" charset="-78"/>
              <a:cs typeface="Arabic Typesetting" panose="03020402040406030203" pitchFamily="66" charset="-78"/>
            </a:endParaRPr>
          </a:p>
        </p:txBody>
      </p:sp>
      <p:pic>
        <p:nvPicPr>
          <p:cNvPr id="5" name="صورة 1" descr="the new logo mohser"/>
          <p:cNvPicPr/>
          <p:nvPr/>
        </p:nvPicPr>
        <p:blipFill>
          <a:blip r:embed="rId4">
            <a:extLst>
              <a:ext uri="{28A0092B-C50C-407E-A947-70E740481C1C}">
                <a14:useLocalDpi xmlns:a14="http://schemas.microsoft.com/office/drawing/2010/main" val="0"/>
              </a:ext>
            </a:extLst>
          </a:blip>
          <a:srcRect/>
          <a:stretch>
            <a:fillRect/>
          </a:stretch>
        </p:blipFill>
        <p:spPr bwMode="auto">
          <a:xfrm>
            <a:off x="434108" y="2107434"/>
            <a:ext cx="1597892" cy="1459346"/>
          </a:xfrm>
          <a:prstGeom prst="rect">
            <a:avLst/>
          </a:prstGeom>
          <a:noFill/>
          <a:ln>
            <a:noFill/>
          </a:ln>
        </p:spPr>
      </p:pic>
      <p:pic>
        <p:nvPicPr>
          <p:cNvPr id="6"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87888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587" y="763116"/>
            <a:ext cx="9809018" cy="1043711"/>
          </a:xfrm>
        </p:spPr>
        <p:txBody>
          <a:bodyPr/>
          <a:lstStyle/>
          <a:p>
            <a:pPr algn="r"/>
            <a:r>
              <a:rPr lang="ar-IQ" sz="3200" b="1" u="sng" dirty="0">
                <a:latin typeface="Arabic Typesetting" panose="03020402040406030203" pitchFamily="66" charset="-78"/>
                <a:ea typeface="Times New Roman" panose="02020603050405020304" pitchFamily="18" charset="0"/>
                <a:cs typeface="Arabic Typesetting" panose="03020402040406030203" pitchFamily="66" charset="-78"/>
              </a:rPr>
              <a:t>المحور </a:t>
            </a:r>
            <a:r>
              <a:rPr lang="ar-IQ" sz="3200" b="1" u="sng" dirty="0" smtClean="0">
                <a:latin typeface="Arabic Typesetting" panose="03020402040406030203" pitchFamily="66" charset="-78"/>
                <a:ea typeface="Times New Roman" panose="02020603050405020304" pitchFamily="18" charset="0"/>
                <a:cs typeface="Arabic Typesetting" panose="03020402040406030203" pitchFamily="66" charset="-78"/>
              </a:rPr>
              <a:t>الثاني:</a:t>
            </a:r>
            <a:r>
              <a:rPr lang="ar-IQ" sz="3200" b="1" dirty="0" smtClean="0">
                <a:latin typeface="Arabic Typesetting" panose="03020402040406030203" pitchFamily="66" charset="-78"/>
                <a:ea typeface="Times New Roman" panose="02020603050405020304" pitchFamily="18" charset="0"/>
                <a:cs typeface="Arabic Typesetting" panose="03020402040406030203" pitchFamily="66" charset="-78"/>
              </a:rPr>
              <a:t> </a:t>
            </a:r>
            <a:r>
              <a:rPr lang="ar-SA" sz="3200" b="1" dirty="0" smtClean="0">
                <a:latin typeface="Arabic Typesetting" panose="03020402040406030203" pitchFamily="66" charset="-78"/>
                <a:cs typeface="Arabic Typesetting" panose="03020402040406030203" pitchFamily="66" charset="-78"/>
              </a:rPr>
              <a:t>النشاط </a:t>
            </a:r>
            <a:r>
              <a:rPr lang="ar-SA" sz="3200" b="1" dirty="0">
                <a:latin typeface="Arabic Typesetting" panose="03020402040406030203" pitchFamily="66" charset="-78"/>
                <a:cs typeface="Arabic Typesetting" panose="03020402040406030203" pitchFamily="66" charset="-78"/>
              </a:rPr>
              <a:t>العلمي </a:t>
            </a:r>
            <a:r>
              <a:rPr lang="ar-SA" sz="3200" b="1" dirty="0" smtClean="0">
                <a:latin typeface="Arabic Typesetting" panose="03020402040406030203" pitchFamily="66" charset="-78"/>
                <a:cs typeface="Arabic Typesetting" panose="03020402040406030203" pitchFamily="66" charset="-78"/>
              </a:rPr>
              <a:t>والبحثي</a:t>
            </a:r>
            <a:r>
              <a:rPr lang="ar-IQ" sz="3200" b="1" dirty="0" smtClean="0">
                <a:latin typeface="Arabic Typesetting" panose="03020402040406030203" pitchFamily="66" charset="-78"/>
                <a:cs typeface="Arabic Typesetting" panose="03020402040406030203" pitchFamily="66" charset="-78"/>
              </a:rPr>
              <a:t> </a:t>
            </a:r>
            <a:r>
              <a:rPr lang="ar-SA" sz="3200" b="1" dirty="0" smtClean="0">
                <a:latin typeface="Arabic Typesetting" panose="03020402040406030203" pitchFamily="66" charset="-78"/>
                <a:cs typeface="Arabic Typesetting" panose="03020402040406030203" pitchFamily="66" charset="-78"/>
              </a:rPr>
              <a:t>يملئ </a:t>
            </a:r>
            <a:r>
              <a:rPr lang="ar-SA" sz="3200" b="1" dirty="0">
                <a:latin typeface="Arabic Typesetting" panose="03020402040406030203" pitchFamily="66" charset="-78"/>
                <a:cs typeface="Arabic Typesetting" panose="03020402040406030203" pitchFamily="66" charset="-78"/>
              </a:rPr>
              <a:t>من قبل اللجنة العلمية بعد ان تقدم الوثائق من قبل صاحب العلاقة </a:t>
            </a:r>
            <a:r>
              <a:rPr lang="ar-SA" sz="3200" b="1" dirty="0" smtClean="0">
                <a:latin typeface="Arabic Typesetting" panose="03020402040406030203" pitchFamily="66" charset="-78"/>
                <a:cs typeface="Arabic Typesetting" panose="03020402040406030203" pitchFamily="66" charset="-78"/>
              </a:rPr>
              <a:t>المشمول</a:t>
            </a:r>
            <a:r>
              <a:rPr lang="ar-IQ" sz="3200" b="1" dirty="0" smtClean="0">
                <a:latin typeface="Arabic Typesetting" panose="03020402040406030203" pitchFamily="66" charset="-78"/>
                <a:cs typeface="Arabic Typesetting" panose="03020402040406030203" pitchFamily="66" charset="-78"/>
              </a:rPr>
              <a:t> بالتقييم (40%)</a:t>
            </a:r>
            <a:endParaRPr lang="en-US" sz="3200" dirty="0">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434108" y="2336798"/>
            <a:ext cx="11453091" cy="4368800"/>
          </a:xfrm>
          <a:solidFill>
            <a:schemeClr val="tx2">
              <a:lumMod val="40000"/>
              <a:lumOff val="60000"/>
            </a:schemeClr>
          </a:solidFill>
        </p:spPr>
        <p:txBody>
          <a:bodyPr>
            <a:normAutofit fontScale="92500" lnSpcReduction="20000"/>
          </a:bodyPr>
          <a:lstStyle/>
          <a:p>
            <a:pPr marL="0" indent="0" algn="r" rtl="1">
              <a:buNone/>
            </a:pPr>
            <a:r>
              <a:rPr lang="ar-IQ" sz="2800" b="1" u="sng" dirty="0" smtClean="0">
                <a:solidFill>
                  <a:schemeClr val="tx1"/>
                </a:solidFill>
                <a:latin typeface="Arabic Typesetting" panose="03020402040406030203" pitchFamily="66" charset="-78"/>
                <a:cs typeface="Arabic Typesetting" panose="03020402040406030203" pitchFamily="66" charset="-78"/>
              </a:rPr>
              <a:t>الفقرة الثالثة:</a:t>
            </a:r>
            <a:r>
              <a:rPr lang="ar-IQ" sz="2800" b="1" dirty="0" smtClean="0">
                <a:solidFill>
                  <a:schemeClr val="tx1"/>
                </a:solidFill>
                <a:latin typeface="Arabic Typesetting" panose="03020402040406030203" pitchFamily="66" charset="-78"/>
                <a:cs typeface="Arabic Typesetting" panose="03020402040406030203" pitchFamily="66" charset="-78"/>
              </a:rPr>
              <a:t> </a:t>
            </a:r>
            <a:r>
              <a:rPr lang="ar-IQ" sz="2800" b="1" dirty="0">
                <a:latin typeface="Arabic Typesetting" panose="03020402040406030203" pitchFamily="66" charset="-78"/>
                <a:cs typeface="Arabic Typesetting" panose="03020402040406030203" pitchFamily="66" charset="-78"/>
              </a:rPr>
              <a:t>الكتب والاشراف على الطلبة والتقويم العلمي </a:t>
            </a:r>
            <a:r>
              <a:rPr lang="ar-IQ" sz="2800" b="1" dirty="0" smtClean="0">
                <a:solidFill>
                  <a:schemeClr val="tx1"/>
                </a:solidFill>
                <a:latin typeface="Arabic Typesetting" panose="03020402040406030203" pitchFamily="66" charset="-78"/>
                <a:cs typeface="Arabic Typesetting" panose="03020402040406030203" pitchFamily="66" charset="-78"/>
              </a:rPr>
              <a:t>(10 درجة).</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تمنح (10) درجة للكتاب المؤلف العلمي او المنهجي او المترجم شرط ان يكون مقوم علميا او المنشور في دار نشر عالمية (الصنف الأول)</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 </a:t>
            </a:r>
            <a:r>
              <a:rPr lang="ar-IQ" sz="2400" b="1" dirty="0" smtClean="0">
                <a:solidFill>
                  <a:schemeClr val="tx1"/>
                </a:solidFill>
                <a:latin typeface="Arabic Typesetting" panose="03020402040406030203" pitchFamily="66" charset="-78"/>
                <a:cs typeface="Arabic Typesetting" panose="03020402040406030203" pitchFamily="66" charset="-78"/>
              </a:rPr>
              <a:t>تمنح </a:t>
            </a:r>
            <a:r>
              <a:rPr lang="ar-IQ" sz="2400" b="1" dirty="0">
                <a:solidFill>
                  <a:schemeClr val="tx1"/>
                </a:solidFill>
                <a:latin typeface="Arabic Typesetting" panose="03020402040406030203" pitchFamily="66" charset="-78"/>
                <a:cs typeface="Arabic Typesetting" panose="03020402040406030203" pitchFamily="66" charset="-78"/>
              </a:rPr>
              <a:t>(5) درجات  للكتاب العلمي او المنهجي المؤلف او المترجم شرط ان يكون مقوم علمياً  ونشر في دار نشر عربية او محلية (الصنف الثاني)</a:t>
            </a:r>
          </a:p>
          <a:p>
            <a:pPr algn="r" rtl="1">
              <a:buFont typeface="Wingdings" panose="05000000000000000000" pitchFamily="2" charset="2"/>
              <a:buChar char="Ø"/>
            </a:pPr>
            <a:r>
              <a:rPr lang="ar-IQ" sz="2400" b="1" dirty="0">
                <a:solidFill>
                  <a:schemeClr val="tx1"/>
                </a:solidFill>
                <a:latin typeface="Arabic Typesetting" panose="03020402040406030203" pitchFamily="66" charset="-78"/>
                <a:cs typeface="Arabic Typesetting" panose="03020402040406030203" pitchFamily="66" charset="-78"/>
              </a:rPr>
              <a:t>(ملاحظة: تشمل الكتب ايضا فصل في كتاب او بحث ضمن مجموعة من  البحوث ثم طبعها في كتاب وخاضعة للشروط اعلاه)</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 </a:t>
            </a:r>
            <a:r>
              <a:rPr lang="ar-IQ" sz="2400" b="1" dirty="0">
                <a:solidFill>
                  <a:schemeClr val="tx1"/>
                </a:solidFill>
                <a:latin typeface="Arabic Typesetting" panose="03020402040406030203" pitchFamily="66" charset="-78"/>
                <a:cs typeface="Arabic Typesetting" panose="03020402040406030203" pitchFamily="66" charset="-78"/>
              </a:rPr>
              <a:t>تمنح درجات الاشراف على طلبة ( الدكتوراه والماجستير والدبلوم العالي (8-6-4) على التوالي  (8  درجات للاشراف المنفرد </a:t>
            </a:r>
            <a:r>
              <a:rPr lang="ar-IQ" sz="2400" b="1" dirty="0" smtClean="0">
                <a:solidFill>
                  <a:schemeClr val="tx1"/>
                </a:solidFill>
                <a:latin typeface="Arabic Typesetting" panose="03020402040406030203" pitchFamily="66" charset="-78"/>
                <a:cs typeface="Arabic Typesetting" panose="03020402040406030203" pitchFamily="66" charset="-78"/>
              </a:rPr>
              <a:t>و 4 درجات  </a:t>
            </a:r>
            <a:r>
              <a:rPr lang="ar-IQ" sz="2400" b="1" dirty="0">
                <a:solidFill>
                  <a:schemeClr val="tx1"/>
                </a:solidFill>
                <a:latin typeface="Arabic Typesetting" panose="03020402040406030203" pitchFamily="66" charset="-78"/>
                <a:cs typeface="Arabic Typesetting" panose="03020402040406030203" pitchFamily="66" charset="-78"/>
              </a:rPr>
              <a:t>للاشراف المشترك على طلبة الدكتوراه ) و </a:t>
            </a:r>
            <a:r>
              <a:rPr lang="ar-IQ" sz="2400" b="1" dirty="0" smtClean="0">
                <a:solidFill>
                  <a:schemeClr val="tx1"/>
                </a:solidFill>
                <a:latin typeface="Arabic Typesetting" panose="03020402040406030203" pitchFamily="66" charset="-78"/>
                <a:cs typeface="Arabic Typesetting" panose="03020402040406030203" pitchFamily="66" charset="-78"/>
              </a:rPr>
              <a:t>( 6 درجات </a:t>
            </a:r>
            <a:r>
              <a:rPr lang="ar-IQ" sz="2400" b="1" dirty="0">
                <a:solidFill>
                  <a:schemeClr val="tx1"/>
                </a:solidFill>
                <a:latin typeface="Arabic Typesetting" panose="03020402040406030203" pitchFamily="66" charset="-78"/>
                <a:cs typeface="Arabic Typesetting" panose="03020402040406030203" pitchFamily="66" charset="-78"/>
              </a:rPr>
              <a:t>للاشراف المنفرد و3 درجات للاشراف المشترك على طلبة الماجستير) و(4 درجات للاشراف المنفرد و2 درجة للاشراف المنفرد على طلبة الدبلوم العالي )و (4) درجات للاشراف على طلبة المراحل المنتهية لبحوث التخرج  للبكالوريوس والدبلوم  </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تمنح </a:t>
            </a:r>
            <a:r>
              <a:rPr lang="ar-IQ" sz="2400" b="1" dirty="0">
                <a:solidFill>
                  <a:schemeClr val="tx1"/>
                </a:solidFill>
                <a:latin typeface="Arabic Typesetting" panose="03020402040406030203" pitchFamily="66" charset="-78"/>
                <a:cs typeface="Arabic Typesetting" panose="03020402040406030203" pitchFamily="66" charset="-78"/>
              </a:rPr>
              <a:t>(5) درجة  لكل تقويم علمي او لغوي خاص بالبحوث والمقالات العلمية والرسائل والاطاريح وبراءات الاختراع  والاستشارات  العلمية ، </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 </a:t>
            </a:r>
            <a:r>
              <a:rPr lang="ar-IQ" sz="2400" b="1" dirty="0">
                <a:solidFill>
                  <a:schemeClr val="tx1"/>
                </a:solidFill>
                <a:latin typeface="Arabic Typesetting" panose="03020402040406030203" pitchFamily="66" charset="-78"/>
                <a:cs typeface="Arabic Typesetting" panose="03020402040406030203" pitchFamily="66" charset="-78"/>
              </a:rPr>
              <a:t>تمنح (10) درجات لكل خمسة اعمال فنية بالنسبة لكليات الفنون الجميلة وتتضمن  المعارض الشخصية والمشتركة وغيرها من النشاطات الفنية.</a:t>
            </a: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تمنج </a:t>
            </a:r>
            <a:r>
              <a:rPr lang="ar-IQ" sz="2400" b="1" dirty="0">
                <a:solidFill>
                  <a:schemeClr val="tx1"/>
                </a:solidFill>
                <a:latin typeface="Arabic Typesetting" panose="03020402040406030203" pitchFamily="66" charset="-78"/>
                <a:cs typeface="Arabic Typesetting" panose="03020402040406030203" pitchFamily="66" charset="-78"/>
              </a:rPr>
              <a:t>(5) لكل نشاط رياضي كمدرب دولي بالنسبة لكليات التربية الرياضية </a:t>
            </a:r>
            <a:endParaRPr lang="ar-IQ" sz="2400" b="1" dirty="0" smtClean="0">
              <a:solidFill>
                <a:schemeClr val="tx1"/>
              </a:solidFill>
              <a:latin typeface="Arabic Typesetting" panose="03020402040406030203" pitchFamily="66" charset="-78"/>
              <a:cs typeface="Arabic Typesetting" panose="03020402040406030203" pitchFamily="66" charset="-78"/>
            </a:endParaRPr>
          </a:p>
          <a:p>
            <a:pPr algn="r" rtl="1">
              <a:buFont typeface="Wingdings" panose="05000000000000000000" pitchFamily="2" charset="2"/>
              <a:buChar char="Ø"/>
            </a:pPr>
            <a:r>
              <a:rPr lang="ar-IQ" sz="2400" b="1" dirty="0" smtClean="0">
                <a:solidFill>
                  <a:schemeClr val="tx1"/>
                </a:solidFill>
                <a:latin typeface="Arabic Typesetting" panose="03020402040406030203" pitchFamily="66" charset="-78"/>
                <a:cs typeface="Arabic Typesetting" panose="03020402040406030203" pitchFamily="66" charset="-78"/>
              </a:rPr>
              <a:t>الدرجة </a:t>
            </a:r>
            <a:r>
              <a:rPr lang="ar-IQ" sz="2400" b="1" dirty="0">
                <a:solidFill>
                  <a:schemeClr val="tx1"/>
                </a:solidFill>
                <a:latin typeface="Arabic Typesetting" panose="03020402040406030203" pitchFamily="66" charset="-78"/>
                <a:cs typeface="Arabic Typesetting" panose="03020402040406030203" pitchFamily="66" charset="-78"/>
              </a:rPr>
              <a:t>القصوى لهذه الفقرة (10) درجة</a:t>
            </a:r>
          </a:p>
          <a:p>
            <a:pPr marL="0" indent="0" algn="r" rtl="1">
              <a:buNone/>
            </a:pPr>
            <a:endParaRPr lang="ar-IQ" sz="2400" b="1" dirty="0" smtClean="0">
              <a:solidFill>
                <a:schemeClr val="tx1"/>
              </a:solidFill>
              <a:latin typeface="Arabic Typesetting" panose="03020402040406030203" pitchFamily="66" charset="-78"/>
              <a:cs typeface="Arabic Typesetting" panose="03020402040406030203" pitchFamily="66" charset="-78"/>
            </a:endParaRPr>
          </a:p>
        </p:txBody>
      </p:sp>
      <p:pic>
        <p:nvPicPr>
          <p:cNvPr id="5" name="صورة 1" descr="the new logo mohser"/>
          <p:cNvPicPr/>
          <p:nvPr/>
        </p:nvPicPr>
        <p:blipFill>
          <a:blip r:embed="rId4">
            <a:extLst>
              <a:ext uri="{28A0092B-C50C-407E-A947-70E740481C1C}">
                <a14:useLocalDpi xmlns:a14="http://schemas.microsoft.com/office/drawing/2010/main" val="0"/>
              </a:ext>
            </a:extLst>
          </a:blip>
          <a:srcRect/>
          <a:stretch>
            <a:fillRect/>
          </a:stretch>
        </p:blipFill>
        <p:spPr bwMode="auto">
          <a:xfrm>
            <a:off x="434108" y="2107434"/>
            <a:ext cx="1597892" cy="1459346"/>
          </a:xfrm>
          <a:prstGeom prst="rect">
            <a:avLst/>
          </a:prstGeom>
          <a:noFill/>
          <a:ln>
            <a:noFill/>
          </a:ln>
        </p:spPr>
      </p:pic>
      <p:pic>
        <p:nvPicPr>
          <p:cNvPr id="4"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969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docProps/app.xml><?xml version="1.0" encoding="utf-8"?>
<Properties xmlns="http://schemas.openxmlformats.org/officeDocument/2006/extended-properties" xmlns:vt="http://schemas.openxmlformats.org/officeDocument/2006/docPropsVTypes">
  <Template>Ion Boardroom</Template>
  <TotalTime>318</TotalTime>
  <Words>2042</Words>
  <Application>Microsoft Office PowerPoint</Application>
  <PresentationFormat>Widescreen</PresentationFormat>
  <Paragraphs>121</Paragraphs>
  <Slides>15</Slides>
  <Notes>0</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Arabic Typesetting</vt:lpstr>
      <vt:lpstr>Arial</vt:lpstr>
      <vt:lpstr>Century Gothic</vt:lpstr>
      <vt:lpstr>Times New Roman</vt:lpstr>
      <vt:lpstr>Wingdings</vt:lpstr>
      <vt:lpstr>Wingdings 3</vt:lpstr>
      <vt:lpstr>Ion Boardroom</vt:lpstr>
      <vt:lpstr>وزارة التعليم العالي والبحث العلمي جهاز الاشراف والتقويم العلمي دائرة ضمان الجودة والاعتماد الاكاديمي قسم تقويم الاداء المؤسسي</vt:lpstr>
      <vt:lpstr>المحور الأول : جودة التدريس والتعليم والالتزام الوظيفي يملئ من قبل اللجنة العلمية بعد ان يقدم صاحب العلاقة حقيبة الاستاذ التي تضم الفقرات ( 1 ، 3، 4)، تملئ الفقرتين (2، 5) من قبل المسؤل المباشر ( 40%) </vt:lpstr>
      <vt:lpstr>المحور الأول : جودة التدريس والتعليم والالتزام الوظيفي يملئ من قبل اللجنة العلمية بعد ان يقدم صاحب العلاقة حقيبة الاستاذ التي تضم الفقرات ( 1 ، 3، 4)، تملئ الفقرتين (2، 5) من قبل المسؤل المباشر ( 40%) </vt:lpstr>
      <vt:lpstr>المحور الأول : جودة التدريس والتعليم والالتزام الوظيفي يملئ من قبل اللجنة العلمية بعد ان يقدم صاحب العلاقة حقيبة الاستاذ التي تضم الفقرات ( 1 ، 3، 4)، تملئ الفقرتين (2، 5) من قبل المسؤل المباشر ( 40%) </vt:lpstr>
      <vt:lpstr>المحور الأول : جودة التدريس والتعليم والالتزام الوظيفي يملئ من قبل اللجنة العلمية بعد ان يقدم صاحب العلاقة حقيبة الاستاذ التي تضم الفقرات ( 1 ، 3، 4)، تملئ الفقرتين (2، 5) من قبل المسؤل المباشر ( 40%) </vt:lpstr>
      <vt:lpstr>المحور الأول : جودة التدريس والتعليم والالتزام الوظيفي يملئ من قبل اللجنة العلمية بعد ان يقدم صاحب العلاقة حقيبة الاستاذ التي تضم الفقرات ( 1 ، 3، 4)، تملئ الفقرتين (2، 5) من قبل المسؤل المباشر ( 40%) </vt:lpstr>
      <vt:lpstr>المحور الثاني: النشاط العلمي والبحثي يملئ من قبل اللجنة العلمية بعد ان تقدم الوثائق من قبل صاحب العلاقة المشمول بالتقييم (40%)</vt:lpstr>
      <vt:lpstr>المحور الثاني: النشاط العلمي والبحثي يملئ من قبل اللجنة العلمية بعد ان تقدم الوثائق من قبل صاحب العلاقة المشمول بالتقييم (40%)</vt:lpstr>
      <vt:lpstr>المحور الثاني: النشاط العلمي والبحثي يملئ من قبل اللجنة العلمية بعد ان تقدم الوثائق من قبل صاحب العلاقة المشمول بالتقييم (40%)</vt:lpstr>
      <vt:lpstr>المحور الثالث: الجانب التربوي والارشادي والتعليم المستمر (20%)</vt:lpstr>
      <vt:lpstr>المحور الثالث: الجانب التربوي والارشادي والتعليم المستمر (20%)</vt:lpstr>
      <vt:lpstr>المحور الثالث: الجانب التربوي والارشادي والتعليم المستمر (20%)</vt:lpstr>
      <vt:lpstr>المحور الثالث: الجانب التربوي والارشادي والتعليم المستمر (20%)</vt:lpstr>
      <vt:lpstr>المحور الرابع: مواطن القوة (9 درجات).. (تعطى الدرجة بشرط تحقق درجة الفقرة (المحور الثاني/1) كاملة وبخلافه يجب ان لا تتجاوز درجة التقييم 70)</vt:lpstr>
      <vt:lpstr>المحورالخامس: العقوبات (خصم الدرجات ) تملى من قبل المسؤول المباشر</vt:lpstr>
    </vt:vector>
  </TitlesOfParts>
  <Company>Al-Qaisar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وزارة التعليم العالي والبحث العلمي جهاز الاشراف والتقويم العلمي دائرة ضمان الجودة والاعتماد الاكاديمي قسم تقويم الاداء المؤسسي</dc:title>
  <dc:creator>intel</dc:creator>
  <cp:lastModifiedBy>intel</cp:lastModifiedBy>
  <cp:revision>35</cp:revision>
  <dcterms:created xsi:type="dcterms:W3CDTF">2025-02-07T07:08:58Z</dcterms:created>
  <dcterms:modified xsi:type="dcterms:W3CDTF">2025-02-08T12:24:51Z</dcterms:modified>
</cp:coreProperties>
</file>